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4"/>
  </p:notesMasterIdLst>
  <p:sldIdLst>
    <p:sldId id="256" r:id="rId2"/>
    <p:sldId id="258" r:id="rId3"/>
    <p:sldId id="259" r:id="rId4"/>
    <p:sldId id="285" r:id="rId5"/>
    <p:sldId id="260" r:id="rId6"/>
    <p:sldId id="261" r:id="rId7"/>
    <p:sldId id="262" r:id="rId8"/>
    <p:sldId id="263" r:id="rId9"/>
    <p:sldId id="267" r:id="rId10"/>
    <p:sldId id="268" r:id="rId11"/>
    <p:sldId id="264" r:id="rId12"/>
    <p:sldId id="265" r:id="rId13"/>
    <p:sldId id="266" r:id="rId14"/>
    <p:sldId id="276" r:id="rId15"/>
    <p:sldId id="277" r:id="rId16"/>
    <p:sldId id="281" r:id="rId17"/>
    <p:sldId id="269" r:id="rId18"/>
    <p:sldId id="283" r:id="rId19"/>
    <p:sldId id="275" r:id="rId20"/>
    <p:sldId id="270" r:id="rId21"/>
    <p:sldId id="271" r:id="rId22"/>
    <p:sldId id="273" r:id="rId23"/>
    <p:sldId id="272" r:id="rId24"/>
    <p:sldId id="286" r:id="rId25"/>
    <p:sldId id="288" r:id="rId26"/>
    <p:sldId id="287" r:id="rId27"/>
    <p:sldId id="278" r:id="rId28"/>
    <p:sldId id="279" r:id="rId29"/>
    <p:sldId id="282" r:id="rId30"/>
    <p:sldId id="284" r:id="rId31"/>
    <p:sldId id="280" r:id="rId32"/>
    <p:sldId id="274"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181" autoAdjust="0"/>
  </p:normalViewPr>
  <p:slideViewPr>
    <p:cSldViewPr>
      <p:cViewPr>
        <p:scale>
          <a:sx n="75" d="100"/>
          <a:sy n="75" d="100"/>
        </p:scale>
        <p:origin x="-1014" y="-32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jpeg>
</file>

<file path=ppt/media/image11.png>
</file>

<file path=ppt/media/image12.jpeg>
</file>

<file path=ppt/media/image13.png>
</file>

<file path=ppt/media/image14.jpeg>
</file>

<file path=ppt/media/image15.jpeg>
</file>

<file path=ppt/media/image16.png>
</file>

<file path=ppt/media/image17.jpeg>
</file>

<file path=ppt/media/image18.jpeg>
</file>

<file path=ppt/media/image19.jpeg>
</file>

<file path=ppt/media/image2.png>
</file>

<file path=ppt/media/image20.jpeg>
</file>

<file path=ppt/media/image3.jpeg>
</file>

<file path=ppt/media/image4.jpeg>
</file>

<file path=ppt/media/image5.jpeg>
</file>

<file path=ppt/media/image6.jpeg>
</file>

<file path=ppt/media/image7.jpeg>
</file>

<file path=ppt/media/image8.png>
</file>

<file path=ppt/media/image9.jpe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E5DAD7-128B-4332-945B-1049A1B0F574}" type="datetimeFigureOut">
              <a:rPr lang="en-US" smtClean="0"/>
              <a:t>8/27/2014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69E22E6-84BE-47C9-A40C-5BEF447F0D67}" type="slidenum">
              <a:rPr lang="en-US" smtClean="0"/>
              <a:t>‹#›</a:t>
            </a:fld>
            <a:endParaRPr lang="en-US"/>
          </a:p>
        </p:txBody>
      </p:sp>
    </p:spTree>
    <p:extLst>
      <p:ext uri="{BB962C8B-B14F-4D97-AF65-F5344CB8AC3E}">
        <p14:creationId xmlns:p14="http://schemas.microsoft.com/office/powerpoint/2010/main" val="11679614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en.wikipedia.org/wiki/Information_security_management_system#cite_note-1"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en.wikipedia.org/wiki/IT_risk" TargetMode="External"/><Relationship Id="rId4" Type="http://schemas.openxmlformats.org/officeDocument/2006/relationships/hyperlink" Target="http://en.wikipedia.org/wiki/Information_security"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acsregistrars.vn/chung-nhan-tieu-chuan-iso-27001"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qua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khai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chắc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tài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tục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nếu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xảy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nào</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rất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nguyên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thiên</a:t>
            </a:r>
            <a:r>
              <a:rPr lang="en-US" sz="1200" kern="1200" dirty="0" smtClean="0">
                <a:solidFill>
                  <a:schemeClr val="tx1"/>
                </a:solidFill>
                <a:effectLst/>
                <a:latin typeface="+mn-lt"/>
                <a:ea typeface="+mn-ea"/>
                <a:cs typeface="+mn-cs"/>
              </a:rPr>
              <a:t> tai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lũ</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ngẫu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kém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mua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chuộc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cắp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gây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hậu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khôn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lường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sở</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hữu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dưới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điện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chuyển</a:t>
            </a:r>
            <a:r>
              <a:rPr lang="en-US" sz="1200" kern="1200" dirty="0" smtClean="0">
                <a:solidFill>
                  <a:schemeClr val="tx1"/>
                </a:solidFill>
                <a:effectLst/>
                <a:latin typeface="+mn-lt"/>
                <a:ea typeface="+mn-ea"/>
                <a:cs typeface="+mn-cs"/>
              </a:rPr>
              <a:t> qua </a:t>
            </a:r>
            <a:r>
              <a:rPr lang="en-US" sz="1200" kern="1200" dirty="0" err="1" smtClean="0">
                <a:solidFill>
                  <a:schemeClr val="tx1"/>
                </a:solidFill>
                <a:effectLst/>
                <a:latin typeface="+mn-lt"/>
                <a:ea typeface="+mn-ea"/>
                <a:cs typeface="+mn-cs"/>
              </a:rPr>
              <a:t>bưu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điện</a:t>
            </a:r>
            <a:r>
              <a:rPr lang="en-US" sz="1200" kern="1200" dirty="0" smtClean="0">
                <a:solidFill>
                  <a:schemeClr val="tx1"/>
                </a:solidFill>
                <a:effectLst/>
                <a:latin typeface="+mn-lt"/>
                <a:ea typeface="+mn-ea"/>
                <a:cs typeface="+mn-cs"/>
              </a:rPr>
              <a:t> hay email,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in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người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giữ</a:t>
            </a:r>
            <a:r>
              <a:rPr lang="en-US" sz="1200" kern="1200" dirty="0" smtClean="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5</a:t>
            </a:fld>
            <a:endParaRPr lang="en-US"/>
          </a:p>
        </p:txBody>
      </p:sp>
    </p:spTree>
    <p:extLst>
      <p:ext uri="{BB962C8B-B14F-4D97-AF65-F5344CB8AC3E}">
        <p14:creationId xmlns:p14="http://schemas.microsoft.com/office/powerpoint/2010/main" val="1856494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18</a:t>
            </a:fld>
            <a:endParaRPr lang="en-US"/>
          </a:p>
        </p:txBody>
      </p:sp>
    </p:spTree>
    <p:extLst>
      <p:ext uri="{BB962C8B-B14F-4D97-AF65-F5344CB8AC3E}">
        <p14:creationId xmlns:p14="http://schemas.microsoft.com/office/powerpoint/2010/main" val="1459974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ISO 27001:2005 ban </a:t>
            </a:r>
            <a:r>
              <a:rPr lang="en-US" sz="1200" kern="1200" dirty="0" err="1" smtClean="0">
                <a:solidFill>
                  <a:schemeClr val="tx1"/>
                </a:solidFill>
                <a:effectLst/>
                <a:latin typeface="+mn-lt"/>
                <a:ea typeface="+mn-ea"/>
                <a:cs typeface="+mn-cs"/>
              </a:rPr>
              <a:t>đầu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BS7799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quốc</a:t>
            </a:r>
            <a:r>
              <a:rPr lang="en-US" sz="1200" kern="1200" dirty="0" smtClean="0">
                <a:solidFill>
                  <a:schemeClr val="tx1"/>
                </a:solidFill>
                <a:effectLst/>
                <a:latin typeface="+mn-lt"/>
                <a:ea typeface="+mn-ea"/>
                <a:cs typeface="+mn-cs"/>
              </a:rPr>
              <a:t> (British Standards Institution BSI). </a:t>
            </a:r>
            <a:r>
              <a:rPr lang="en-US" sz="1200" b="1" kern="1200" dirty="0" smtClean="0">
                <a:solidFill>
                  <a:schemeClr val="tx1"/>
                </a:solidFill>
                <a:effectLst/>
                <a:latin typeface="+mn-lt"/>
                <a:ea typeface="+mn-ea"/>
                <a:cs typeface="+mn-cs"/>
              </a:rPr>
              <a:t>BS7799</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bắt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đầu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năm</a:t>
            </a:r>
            <a:r>
              <a:rPr lang="en-US" sz="1200" kern="1200" dirty="0" smtClean="0">
                <a:solidFill>
                  <a:schemeClr val="tx1"/>
                </a:solidFill>
                <a:effectLst/>
                <a:latin typeface="+mn-lt"/>
                <a:ea typeface="+mn-ea"/>
                <a:cs typeface="+mn-cs"/>
              </a:rPr>
              <a:t> 1990 </a:t>
            </a:r>
            <a:r>
              <a:rPr lang="en-US" sz="1200" kern="1200" dirty="0" err="1" smtClean="0">
                <a:solidFill>
                  <a:schemeClr val="tx1"/>
                </a:solidFill>
                <a:effectLst/>
                <a:latin typeface="+mn-lt"/>
                <a:ea typeface="+mn-ea"/>
                <a:cs typeface="+mn-cs"/>
              </a:rPr>
              <a:t>nhằm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yêu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cầu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phủ</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về</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lập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trúc</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chung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Năm</a:t>
            </a:r>
            <a:r>
              <a:rPr lang="en-US" sz="1200" kern="1200" dirty="0" smtClean="0">
                <a:solidFill>
                  <a:schemeClr val="tx1"/>
                </a:solidFill>
                <a:effectLst/>
                <a:latin typeface="+mn-lt"/>
                <a:ea typeface="+mn-ea"/>
                <a:cs typeface="+mn-cs"/>
              </a:rPr>
              <a:t> 1995,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the </a:t>
            </a:r>
            <a:r>
              <a:rPr lang="en-US" sz="1200" b="1" kern="1200" dirty="0" smtClean="0">
                <a:solidFill>
                  <a:schemeClr val="tx1"/>
                </a:solidFill>
                <a:effectLst/>
                <a:latin typeface="+mn-lt"/>
                <a:ea typeface="+mn-ea"/>
                <a:cs typeface="+mn-cs"/>
              </a:rPr>
              <a:t>BS7799</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a:t>
            </a:r>
          </a:p>
          <a:p>
            <a:r>
              <a:rPr lang="en-US" sz="1200" kern="1200" dirty="0" err="1" smtClean="0">
                <a:solidFill>
                  <a:schemeClr val="tx1"/>
                </a:solidFill>
                <a:effectLst/>
                <a:latin typeface="+mn-lt"/>
                <a:ea typeface="+mn-ea"/>
                <a:cs typeface="+mn-cs"/>
              </a:rPr>
              <a:t>Tháng</a:t>
            </a:r>
            <a:r>
              <a:rPr lang="en-US" sz="1200" kern="1200" dirty="0" smtClean="0">
                <a:solidFill>
                  <a:schemeClr val="tx1"/>
                </a:solidFill>
                <a:effectLst/>
                <a:latin typeface="+mn-lt"/>
                <a:ea typeface="+mn-ea"/>
                <a:cs typeface="+mn-cs"/>
              </a:rPr>
              <a:t> 5 </a:t>
            </a:r>
            <a:r>
              <a:rPr lang="en-US" sz="1200" kern="1200" dirty="0" err="1" smtClean="0">
                <a:solidFill>
                  <a:schemeClr val="tx1"/>
                </a:solidFill>
                <a:effectLst/>
                <a:latin typeface="+mn-lt"/>
                <a:ea typeface="+mn-ea"/>
                <a:cs typeface="+mn-cs"/>
              </a:rPr>
              <a:t>năm</a:t>
            </a:r>
            <a:r>
              <a:rPr lang="en-US" sz="1200" kern="1200" dirty="0" smtClean="0">
                <a:solidFill>
                  <a:schemeClr val="tx1"/>
                </a:solidFill>
                <a:effectLst/>
                <a:latin typeface="+mn-lt"/>
                <a:ea typeface="+mn-ea"/>
                <a:cs typeface="+mn-cs"/>
              </a:rPr>
              <a:t> 1999 </a:t>
            </a:r>
            <a:r>
              <a:rPr lang="en-US" sz="1200" kern="1200" dirty="0" err="1" smtClean="0">
                <a:solidFill>
                  <a:schemeClr val="tx1"/>
                </a:solidFill>
                <a:effectLst/>
                <a:latin typeface="+mn-lt"/>
                <a:ea typeface="+mn-ea"/>
                <a:cs typeface="+mn-cs"/>
              </a:rPr>
              <a:t>phiên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thứ</a:t>
            </a:r>
            <a:r>
              <a:rPr lang="en-US" sz="1200" kern="1200" dirty="0" smtClean="0">
                <a:solidFill>
                  <a:schemeClr val="tx1"/>
                </a:solidFill>
                <a:effectLst/>
                <a:latin typeface="+mn-lt"/>
                <a:ea typeface="+mn-ea"/>
                <a:cs typeface="+mn-cs"/>
              </a:rPr>
              <a:t> 2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BS7799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chặt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thời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gian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về</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(ISO) </a:t>
            </a:r>
            <a:r>
              <a:rPr lang="en-US" sz="1200" kern="1200" dirty="0" err="1" smtClean="0">
                <a:solidFill>
                  <a:schemeClr val="tx1"/>
                </a:solidFill>
                <a:effectLst/>
                <a:latin typeface="+mn-lt"/>
                <a:ea typeface="+mn-ea"/>
                <a:cs typeface="+mn-cs"/>
              </a:rPr>
              <a:t>đã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bắt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đầu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tâm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Tháng</a:t>
            </a:r>
            <a:r>
              <a:rPr lang="en-US" sz="1200" kern="1200" dirty="0" smtClean="0">
                <a:solidFill>
                  <a:schemeClr val="tx1"/>
                </a:solidFill>
                <a:effectLst/>
                <a:latin typeface="+mn-lt"/>
                <a:ea typeface="+mn-ea"/>
                <a:cs typeface="+mn-cs"/>
              </a:rPr>
              <a:t> 12 </a:t>
            </a:r>
            <a:r>
              <a:rPr lang="en-US" sz="1200" kern="1200" dirty="0" err="1" smtClean="0">
                <a:solidFill>
                  <a:schemeClr val="tx1"/>
                </a:solidFill>
                <a:effectLst/>
                <a:latin typeface="+mn-lt"/>
                <a:ea typeface="+mn-ea"/>
                <a:cs typeface="+mn-cs"/>
              </a:rPr>
              <a:t>năm</a:t>
            </a:r>
            <a:r>
              <a:rPr lang="en-US" sz="1200" kern="1200" dirty="0" smtClean="0">
                <a:solidFill>
                  <a:schemeClr val="tx1"/>
                </a:solidFill>
                <a:effectLst/>
                <a:latin typeface="+mn-lt"/>
                <a:ea typeface="+mn-ea"/>
                <a:cs typeface="+mn-cs"/>
              </a:rPr>
              <a:t> 2000, ISO </a:t>
            </a:r>
            <a:r>
              <a:rPr lang="en-US" sz="1200" kern="1200" dirty="0" err="1" smtClean="0">
                <a:solidFill>
                  <a:schemeClr val="tx1"/>
                </a:solidFill>
                <a:effectLst/>
                <a:latin typeface="+mn-lt"/>
                <a:ea typeface="+mn-ea"/>
                <a:cs typeface="+mn-cs"/>
              </a:rPr>
              <a:t>đã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đầu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BS7799, </a:t>
            </a:r>
            <a:r>
              <a:rPr lang="en-US" sz="1200" kern="1200" dirty="0" err="1" smtClean="0">
                <a:solidFill>
                  <a:schemeClr val="tx1"/>
                </a:solidFill>
                <a:effectLst/>
                <a:latin typeface="+mn-lt"/>
                <a:ea typeface="+mn-ea"/>
                <a:cs typeface="+mn-cs"/>
              </a:rPr>
              <a:t>đổi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thành</a:t>
            </a:r>
            <a:r>
              <a:rPr lang="en-US" sz="1200" kern="1200" dirty="0" smtClean="0">
                <a:solidFill>
                  <a:schemeClr val="tx1"/>
                </a:solidFill>
                <a:effectLst/>
                <a:latin typeface="+mn-lt"/>
                <a:ea typeface="+mn-ea"/>
                <a:cs typeface="+mn-cs"/>
              </a:rPr>
              <a:t> ISO 17799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vậy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bao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gồm</a:t>
            </a:r>
            <a:r>
              <a:rPr lang="en-US" sz="1200" kern="1200" dirty="0" smtClean="0">
                <a:solidFill>
                  <a:schemeClr val="tx1"/>
                </a:solidFill>
                <a:effectLst/>
                <a:latin typeface="+mn-lt"/>
                <a:ea typeface="+mn-ea"/>
                <a:cs typeface="+mn-cs"/>
              </a:rPr>
              <a:t> ISO 17799 (</a:t>
            </a:r>
            <a:r>
              <a:rPr lang="en-US" sz="1200" kern="1200" dirty="0" err="1" smtClean="0">
                <a:solidFill>
                  <a:schemeClr val="tx1"/>
                </a:solidFill>
                <a:effectLst/>
                <a:latin typeface="+mn-lt"/>
                <a:ea typeface="+mn-ea"/>
                <a:cs typeface="+mn-cs"/>
              </a:rPr>
              <a:t>mô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tả</a:t>
            </a:r>
            <a:r>
              <a:rPr lang="en-US" sz="1200" kern="1200" dirty="0" smtClean="0">
                <a:solidFill>
                  <a:schemeClr val="tx1"/>
                </a:solidFill>
                <a:effectLst/>
                <a:latin typeface="+mn-lt"/>
                <a:ea typeface="+mn-ea"/>
                <a:cs typeface="+mn-cs"/>
              </a:rPr>
              <a:t> Qui </a:t>
            </a:r>
            <a:r>
              <a:rPr lang="en-US" sz="1200" kern="1200" dirty="0" err="1" smtClean="0">
                <a:solidFill>
                  <a:schemeClr val="tx1"/>
                </a:solidFill>
                <a:effectLst/>
                <a:latin typeface="+mn-lt"/>
                <a:ea typeface="+mn-ea"/>
                <a:cs typeface="+mn-cs"/>
              </a:rPr>
              <a:t>tắc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BS7799 (</a:t>
            </a:r>
            <a:r>
              <a:rPr lang="en-US" sz="1200" kern="1200" dirty="0" err="1" smtClean="0">
                <a:solidFill>
                  <a:schemeClr val="tx1"/>
                </a:solidFill>
                <a:effectLst/>
                <a:latin typeface="+mn-lt"/>
                <a:ea typeface="+mn-ea"/>
                <a:cs typeface="+mn-cs"/>
              </a:rPr>
              <a:t>đặc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kỹ</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thuật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tháng</a:t>
            </a:r>
            <a:r>
              <a:rPr lang="en-US" sz="1200" kern="1200" dirty="0" smtClean="0">
                <a:solidFill>
                  <a:schemeClr val="tx1"/>
                </a:solidFill>
                <a:effectLst/>
                <a:latin typeface="+mn-lt"/>
                <a:ea typeface="+mn-ea"/>
                <a:cs typeface="+mn-cs"/>
              </a:rPr>
              <a:t> 9 </a:t>
            </a:r>
            <a:r>
              <a:rPr lang="en-US" sz="1200" kern="1200" dirty="0" err="1" smtClean="0">
                <a:solidFill>
                  <a:schemeClr val="tx1"/>
                </a:solidFill>
                <a:effectLst/>
                <a:latin typeface="+mn-lt"/>
                <a:ea typeface="+mn-ea"/>
                <a:cs typeface="+mn-cs"/>
              </a:rPr>
              <a:t>năm</a:t>
            </a:r>
            <a:r>
              <a:rPr lang="en-US" sz="1200" kern="1200" dirty="0" smtClean="0">
                <a:solidFill>
                  <a:schemeClr val="tx1"/>
                </a:solidFill>
                <a:effectLst/>
                <a:latin typeface="+mn-lt"/>
                <a:ea typeface="+mn-ea"/>
                <a:cs typeface="+mn-cs"/>
              </a:rPr>
              <a:t> 2002, </a:t>
            </a:r>
            <a:r>
              <a:rPr lang="en-US" sz="1200" kern="1200" dirty="0" err="1" smtClean="0">
                <a:solidFill>
                  <a:schemeClr val="tx1"/>
                </a:solidFill>
                <a:effectLst/>
                <a:latin typeface="+mn-lt"/>
                <a:ea typeface="+mn-ea"/>
                <a:cs typeface="+mn-cs"/>
              </a:rPr>
              <a:t>soát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xét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phần</a:t>
            </a:r>
            <a:r>
              <a:rPr lang="en-US" sz="1200" kern="1200" dirty="0" smtClean="0">
                <a:solidFill>
                  <a:schemeClr val="tx1"/>
                </a:solidFill>
                <a:effectLst/>
                <a:latin typeface="+mn-lt"/>
                <a:ea typeface="+mn-ea"/>
                <a:cs typeface="+mn-cs"/>
              </a:rPr>
              <a:t> 2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BS7799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hiện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tạo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ISO 9001:2000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ISO 14001:1996 </a:t>
            </a:r>
            <a:r>
              <a:rPr lang="en-US" sz="1200" kern="1200" dirty="0" err="1" smtClean="0">
                <a:solidFill>
                  <a:schemeClr val="tx1"/>
                </a:solidFill>
                <a:effectLst/>
                <a:latin typeface="+mn-lt"/>
                <a:ea typeface="+mn-ea"/>
                <a:cs typeface="+mn-cs"/>
              </a:rPr>
              <a:t>cũng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nguyên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tắc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Hợp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tế</a:t>
            </a:r>
            <a:r>
              <a:rPr lang="en-US" sz="1200" kern="1200" dirty="0" smtClean="0">
                <a:solidFill>
                  <a:schemeClr val="tx1"/>
                </a:solidFill>
                <a:effectLst/>
                <a:latin typeface="+mn-lt"/>
                <a:ea typeface="+mn-ea"/>
                <a:cs typeface="+mn-cs"/>
              </a:rPr>
              <a:t> (OECD).</a:t>
            </a:r>
          </a:p>
          <a:p>
            <a:r>
              <a:rPr lang="en-US" sz="1200" kern="1200" dirty="0" err="1" smtClean="0">
                <a:solidFill>
                  <a:schemeClr val="tx1"/>
                </a:solidFill>
                <a:effectLst/>
                <a:latin typeface="+mn-lt"/>
                <a:ea typeface="+mn-ea"/>
                <a:cs typeface="+mn-cs"/>
              </a:rPr>
              <a:t>Ngày</a:t>
            </a:r>
            <a:r>
              <a:rPr lang="en-US" sz="1200" kern="1200" dirty="0" smtClean="0">
                <a:solidFill>
                  <a:schemeClr val="tx1"/>
                </a:solidFill>
                <a:effectLst/>
                <a:latin typeface="+mn-lt"/>
                <a:ea typeface="+mn-ea"/>
                <a:cs typeface="+mn-cs"/>
              </a:rPr>
              <a:t> 15 </a:t>
            </a:r>
            <a:r>
              <a:rPr lang="en-US" sz="1200" kern="1200" dirty="0" err="1" smtClean="0">
                <a:solidFill>
                  <a:schemeClr val="tx1"/>
                </a:solidFill>
                <a:effectLst/>
                <a:latin typeface="+mn-lt"/>
                <a:ea typeface="+mn-ea"/>
                <a:cs typeface="+mn-cs"/>
              </a:rPr>
              <a:t>Tháng</a:t>
            </a:r>
            <a:r>
              <a:rPr lang="en-US" sz="1200" kern="1200" dirty="0" smtClean="0">
                <a:solidFill>
                  <a:schemeClr val="tx1"/>
                </a:solidFill>
                <a:effectLst/>
                <a:latin typeface="+mn-lt"/>
                <a:ea typeface="+mn-ea"/>
                <a:cs typeface="+mn-cs"/>
              </a:rPr>
              <a:t> 10 </a:t>
            </a:r>
            <a:r>
              <a:rPr lang="en-US" sz="1200" kern="1200" dirty="0" err="1" smtClean="0">
                <a:solidFill>
                  <a:schemeClr val="tx1"/>
                </a:solidFill>
                <a:effectLst/>
                <a:latin typeface="+mn-lt"/>
                <a:ea typeface="+mn-ea"/>
                <a:cs typeface="+mn-cs"/>
              </a:rPr>
              <a:t>năm</a:t>
            </a:r>
            <a:r>
              <a:rPr lang="en-US" sz="1200" kern="1200" dirty="0" smtClean="0">
                <a:solidFill>
                  <a:schemeClr val="tx1"/>
                </a:solidFill>
                <a:effectLst/>
                <a:latin typeface="+mn-lt"/>
                <a:ea typeface="+mn-ea"/>
                <a:cs typeface="+mn-cs"/>
              </a:rPr>
              <a:t> 2005 ISO </a:t>
            </a:r>
            <a:r>
              <a:rPr lang="en-US" sz="1200" kern="1200" dirty="0" err="1" smtClean="0">
                <a:solidFill>
                  <a:schemeClr val="tx1"/>
                </a:solidFill>
                <a:effectLst/>
                <a:latin typeface="+mn-lt"/>
                <a:ea typeface="+mn-ea"/>
                <a:cs typeface="+mn-cs"/>
              </a:rPr>
              <a:t>phát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ISO 17799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BS7799 </a:t>
            </a:r>
            <a:r>
              <a:rPr lang="en-US" sz="1200" kern="1200" dirty="0" err="1" smtClean="0">
                <a:solidFill>
                  <a:schemeClr val="tx1"/>
                </a:solidFill>
                <a:effectLst/>
                <a:latin typeface="+mn-lt"/>
                <a:ea typeface="+mn-ea"/>
                <a:cs typeface="+mn-cs"/>
              </a:rPr>
              <a:t>thành</a:t>
            </a:r>
            <a:r>
              <a:rPr lang="en-US" sz="1200" kern="1200" dirty="0" smtClean="0">
                <a:solidFill>
                  <a:schemeClr val="tx1"/>
                </a:solidFill>
                <a:effectLst/>
                <a:latin typeface="+mn-lt"/>
                <a:ea typeface="+mn-ea"/>
                <a:cs typeface="+mn-cs"/>
              </a:rPr>
              <a:t> ISO 27001:2005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trọng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ISO 27001 </a:t>
            </a:r>
            <a:r>
              <a:rPr lang="en-US" sz="1200" kern="1200" dirty="0" err="1" smtClean="0">
                <a:solidFill>
                  <a:schemeClr val="tx1"/>
                </a:solidFill>
                <a:effectLst/>
                <a:latin typeface="+mn-lt"/>
                <a:ea typeface="+mn-ea"/>
                <a:cs typeface="+mn-cs"/>
              </a:rPr>
              <a:t>thay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BS7799-2:2002, </a:t>
            </a:r>
            <a:r>
              <a:rPr lang="en-US" sz="1200" kern="1200" dirty="0" err="1" smtClean="0">
                <a:solidFill>
                  <a:schemeClr val="tx1"/>
                </a:solidFill>
                <a:effectLst/>
                <a:latin typeface="+mn-lt"/>
                <a:ea typeface="+mn-ea"/>
                <a:cs typeface="+mn-cs"/>
              </a:rPr>
              <a:t>nó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nghĩa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ISMS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hướng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cung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lập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kiểm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xem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xét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trì</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tiến</a:t>
            </a:r>
            <a:r>
              <a:rPr lang="en-US" sz="1200" kern="1200" dirty="0" smtClean="0">
                <a:solidFill>
                  <a:schemeClr val="tx1"/>
                </a:solidFill>
                <a:effectLst/>
                <a:latin typeface="+mn-lt"/>
                <a:ea typeface="+mn-ea"/>
                <a:cs typeface="+mn-cs"/>
              </a:rPr>
              <a:t> ISMS.</a:t>
            </a:r>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19</a:t>
            </a:fld>
            <a:endParaRPr lang="en-US"/>
          </a:p>
        </p:txBody>
      </p:sp>
    </p:spTree>
    <p:extLst>
      <p:ext uri="{BB962C8B-B14F-4D97-AF65-F5344CB8AC3E}">
        <p14:creationId xmlns:p14="http://schemas.microsoft.com/office/powerpoint/2010/main" val="4009928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1" kern="1200" dirty="0" smtClean="0">
                <a:solidFill>
                  <a:schemeClr val="tx1"/>
                </a:solidFill>
                <a:effectLst/>
                <a:latin typeface="+mn-lt"/>
                <a:ea typeface="+mn-ea"/>
                <a:cs typeface="+mn-cs"/>
              </a:rPr>
              <a:t>ISO 27001 </a:t>
            </a:r>
            <a:r>
              <a:rPr lang="en-US" sz="1200" b="1" kern="1200" dirty="0" err="1" smtClean="0">
                <a:solidFill>
                  <a:schemeClr val="tx1"/>
                </a:solidFill>
                <a:effectLst/>
                <a:latin typeface="+mn-lt"/>
                <a:ea typeface="+mn-ea"/>
                <a:cs typeface="+mn-cs"/>
              </a:rPr>
              <a:t>là</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tiêu</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chuẩn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của</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Anh</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về</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hệ</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thống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quản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lý</a:t>
            </a:r>
            <a:r>
              <a:rPr lang="en-US" sz="1200" b="1" kern="1200" dirty="0" smtClean="0">
                <a:solidFill>
                  <a:schemeClr val="tx1"/>
                </a:solidFill>
                <a:effectLst/>
                <a:latin typeface="+mn-lt"/>
                <a:ea typeface="+mn-ea"/>
                <a:cs typeface="+mn-cs"/>
              </a:rPr>
              <a:t> an </a:t>
            </a:r>
            <a:r>
              <a:rPr lang="en-US" sz="1200" b="1" kern="1200" dirty="0" err="1" smtClean="0">
                <a:solidFill>
                  <a:schemeClr val="tx1"/>
                </a:solidFill>
                <a:effectLst/>
                <a:latin typeface="+mn-lt"/>
                <a:ea typeface="+mn-ea"/>
                <a:cs typeface="+mn-cs"/>
              </a:rPr>
              <a:t>ninh</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thông</a:t>
            </a:r>
            <a:r>
              <a:rPr lang="en-US" sz="1200" b="1" kern="1200" dirty="0" smtClean="0">
                <a:solidFill>
                  <a:schemeClr val="tx1"/>
                </a:solidFill>
                <a:effectLst/>
                <a:latin typeface="+mn-lt"/>
                <a:ea typeface="+mn-ea"/>
                <a:cs typeface="+mn-cs"/>
              </a:rPr>
              <a:t> tin (</a:t>
            </a:r>
            <a:r>
              <a:rPr lang="en-US" sz="1200" b="1" kern="1200" dirty="0" err="1" smtClean="0">
                <a:solidFill>
                  <a:schemeClr val="tx1"/>
                </a:solidFill>
                <a:effectLst/>
                <a:latin typeface="+mn-lt"/>
                <a:ea typeface="+mn-ea"/>
                <a:cs typeface="+mn-cs"/>
              </a:rPr>
              <a:t>viết</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tắt</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là</a:t>
            </a:r>
            <a:r>
              <a:rPr lang="en-US" sz="1200" b="1" kern="1200" dirty="0" smtClean="0">
                <a:solidFill>
                  <a:schemeClr val="tx1"/>
                </a:solidFill>
                <a:effectLst/>
                <a:latin typeface="+mn-lt"/>
                <a:ea typeface="+mn-ea"/>
                <a:cs typeface="+mn-cs"/>
              </a:rPr>
              <a:t> ISMS).</a:t>
            </a:r>
            <a:endParaRPr lang="en-US" sz="1200" kern="1200" dirty="0" smtClean="0">
              <a:solidFill>
                <a:schemeClr val="tx1"/>
              </a:solidFill>
              <a:effectLst/>
              <a:latin typeface="+mn-lt"/>
              <a:ea typeface="+mn-ea"/>
              <a:cs typeface="+mn-cs"/>
            </a:endParaRPr>
          </a:p>
          <a:p>
            <a:pPr fontAlgn="base"/>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trọng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mỗi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tiêu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phưong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theo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dõi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cứ</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trường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hợp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ít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gây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tiện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trầm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trọng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đổ</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ISO 27001 </a:t>
            </a:r>
            <a:r>
              <a:rPr lang="en-US" sz="1200" kern="1200" dirty="0" err="1" smtClean="0">
                <a:solidFill>
                  <a:schemeClr val="tx1"/>
                </a:solidFill>
                <a:effectLst/>
                <a:latin typeface="+mn-lt"/>
                <a:ea typeface="+mn-ea"/>
                <a:cs typeface="+mn-cs"/>
              </a:rPr>
              <a:t>phù</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hợp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mọi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lớn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nhỏ</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áp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dụng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mọi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lĩnh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toàn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giới</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qua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khai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chắc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tài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tục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nếu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xảy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nào</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rất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nguyên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thiên</a:t>
            </a:r>
            <a:r>
              <a:rPr lang="en-US" sz="1200" kern="1200" dirty="0" smtClean="0">
                <a:solidFill>
                  <a:schemeClr val="tx1"/>
                </a:solidFill>
                <a:effectLst/>
                <a:latin typeface="+mn-lt"/>
                <a:ea typeface="+mn-ea"/>
                <a:cs typeface="+mn-cs"/>
              </a:rPr>
              <a:t> tai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lũ</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ngẫu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kém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mua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chuộc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cắp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gây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hậu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khôn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lường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sở</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hữu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dưới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điện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chuyển</a:t>
            </a:r>
            <a:r>
              <a:rPr lang="en-US" sz="1200" kern="1200" dirty="0" smtClean="0">
                <a:solidFill>
                  <a:schemeClr val="tx1"/>
                </a:solidFill>
                <a:effectLst/>
                <a:latin typeface="+mn-lt"/>
                <a:ea typeface="+mn-ea"/>
                <a:cs typeface="+mn-cs"/>
              </a:rPr>
              <a:t> qua </a:t>
            </a:r>
            <a:r>
              <a:rPr lang="en-US" sz="1200" kern="1200" dirty="0" err="1" smtClean="0">
                <a:solidFill>
                  <a:schemeClr val="tx1"/>
                </a:solidFill>
                <a:effectLst/>
                <a:latin typeface="+mn-lt"/>
                <a:ea typeface="+mn-ea"/>
                <a:cs typeface="+mn-cs"/>
              </a:rPr>
              <a:t>bưu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điện</a:t>
            </a:r>
            <a:r>
              <a:rPr lang="en-US" sz="1200" kern="1200" dirty="0" smtClean="0">
                <a:solidFill>
                  <a:schemeClr val="tx1"/>
                </a:solidFill>
                <a:effectLst/>
                <a:latin typeface="+mn-lt"/>
                <a:ea typeface="+mn-ea"/>
                <a:cs typeface="+mn-cs"/>
              </a:rPr>
              <a:t> hay email,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in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người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giữ</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qua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khai</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ISO 27001</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loại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mối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mối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đe</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Sau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lập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lập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kiểm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thiểu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mối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nguy</a:t>
            </a:r>
            <a:r>
              <a:rPr lang="en-US" sz="1200" kern="1200" dirty="0" smtClean="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20</a:t>
            </a:fld>
            <a:endParaRPr lang="en-US"/>
          </a:p>
        </p:txBody>
      </p:sp>
    </p:spTree>
    <p:extLst>
      <p:ext uri="{BB962C8B-B14F-4D97-AF65-F5344CB8AC3E}">
        <p14:creationId xmlns:p14="http://schemas.microsoft.com/office/powerpoint/2010/main" val="635607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err="1" smtClean="0">
                <a:solidFill>
                  <a:schemeClr val="tx1"/>
                </a:solidFill>
                <a:effectLst/>
                <a:latin typeface="+mn-lt"/>
                <a:ea typeface="+mn-ea"/>
                <a:cs typeface="+mn-cs"/>
              </a:rPr>
              <a:t>Giai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đoạn</a:t>
            </a:r>
            <a:r>
              <a:rPr lang="en-US" sz="1200" b="1" kern="1200" dirty="0" smtClean="0">
                <a:solidFill>
                  <a:schemeClr val="tx1"/>
                </a:solidFill>
                <a:effectLst/>
                <a:latin typeface="+mn-lt"/>
                <a:ea typeface="+mn-ea"/>
                <a:cs typeface="+mn-cs"/>
              </a:rPr>
              <a:t> 1: </a:t>
            </a:r>
            <a:r>
              <a:rPr lang="en-US" sz="1200" kern="1200" dirty="0" err="1" smtClean="0">
                <a:solidFill>
                  <a:schemeClr val="tx1"/>
                </a:solidFill>
                <a:effectLst/>
                <a:latin typeface="+mn-lt"/>
                <a:ea typeface="+mn-ea"/>
                <a:cs typeface="+mn-cs"/>
              </a:rPr>
              <a:t>Khởi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án</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Thi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 ISO 27001:2005 </a:t>
            </a:r>
            <a:r>
              <a:rPr lang="en-US" sz="1200" kern="1200" dirty="0" err="1" smtClean="0">
                <a:solidFill>
                  <a:schemeClr val="tx1"/>
                </a:solidFill>
                <a:effectLst/>
                <a:latin typeface="+mn-lt"/>
                <a:ea typeface="+mn-ea"/>
                <a:cs typeface="+mn-cs"/>
              </a:rPr>
              <a:t>dưới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ủng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hộ</a:t>
            </a:r>
            <a:r>
              <a:rPr lang="en-US" sz="1200" kern="1200" dirty="0" smtClean="0">
                <a:solidFill>
                  <a:schemeClr val="tx1"/>
                </a:solidFill>
                <a:effectLst/>
                <a:latin typeface="+mn-lt"/>
                <a:ea typeface="+mn-ea"/>
                <a:cs typeface="+mn-cs"/>
              </a:rPr>
              <a:t> cam </a:t>
            </a:r>
            <a:r>
              <a:rPr lang="en-US" sz="1200" kern="1200" dirty="0" err="1" smtClean="0">
                <a:solidFill>
                  <a:schemeClr val="tx1"/>
                </a:solidFill>
                <a:effectLst/>
                <a:latin typeface="+mn-lt"/>
                <a:ea typeface="+mn-ea"/>
                <a:cs typeface="+mn-cs"/>
              </a:rPr>
              <a:t>kết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lãnh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đạo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cao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chọn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tạo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thành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nhóm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khởi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án</a:t>
            </a:r>
            <a:r>
              <a:rPr lang="en-US" sz="1200" kern="1200" dirty="0" smtClean="0">
                <a:solidFill>
                  <a:schemeClr val="tx1"/>
                </a:solidFill>
                <a:effectLst/>
                <a:latin typeface="+mn-lt"/>
                <a:ea typeface="+mn-ea"/>
                <a:cs typeface="+mn-cs"/>
              </a:rPr>
              <a:t>.</a:t>
            </a:r>
          </a:p>
          <a:p>
            <a:r>
              <a:rPr lang="en-US" sz="1200" b="1" kern="1200" dirty="0" err="1" smtClean="0">
                <a:solidFill>
                  <a:schemeClr val="tx1"/>
                </a:solidFill>
                <a:effectLst/>
                <a:latin typeface="+mn-lt"/>
                <a:ea typeface="+mn-ea"/>
                <a:cs typeface="+mn-cs"/>
              </a:rPr>
              <a:t>Giai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đoạn</a:t>
            </a:r>
            <a:r>
              <a:rPr lang="en-US" sz="1200" b="1" kern="1200" dirty="0" smtClean="0">
                <a:solidFill>
                  <a:schemeClr val="tx1"/>
                </a:solidFill>
                <a:effectLst/>
                <a:latin typeface="+mn-lt"/>
                <a:ea typeface="+mn-ea"/>
                <a:cs typeface="+mn-cs"/>
              </a:rPr>
              <a:t> 2: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lập</a:t>
            </a:r>
            <a:r>
              <a:rPr lang="en-US" sz="1200" kern="1200" dirty="0" smtClean="0">
                <a:solidFill>
                  <a:schemeClr val="tx1"/>
                </a:solidFill>
                <a:effectLst/>
                <a:latin typeface="+mn-lt"/>
                <a:ea typeface="+mn-ea"/>
                <a:cs typeface="+mn-cs"/>
              </a:rPr>
              <a:t> ISM</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phạm</a:t>
            </a:r>
            <a:r>
              <a:rPr lang="en-US" sz="1200" kern="1200" dirty="0" smtClean="0">
                <a:solidFill>
                  <a:schemeClr val="tx1"/>
                </a:solidFill>
                <a:effectLst/>
                <a:latin typeface="+mn-lt"/>
                <a:ea typeface="+mn-ea"/>
                <a:cs typeface="+mn-cs"/>
              </a:rPr>
              <a:t> vi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lõi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cứu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lập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yêu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cầu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ISMS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sắp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xếp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tài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tồn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a:t>
            </a:r>
          </a:p>
          <a:p>
            <a:r>
              <a:rPr lang="en-US" sz="1200" b="1" kern="1200" dirty="0" err="1" smtClean="0">
                <a:solidFill>
                  <a:schemeClr val="tx1"/>
                </a:solidFill>
                <a:effectLst/>
                <a:latin typeface="+mn-lt"/>
                <a:ea typeface="+mn-ea"/>
                <a:cs typeface="+mn-cs"/>
              </a:rPr>
              <a:t>Giai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đoạn</a:t>
            </a:r>
            <a:r>
              <a:rPr lang="en-US" sz="1200" b="1" kern="1200" dirty="0" smtClean="0">
                <a:solidFill>
                  <a:schemeClr val="tx1"/>
                </a:solidFill>
                <a:effectLst/>
                <a:latin typeface="+mn-lt"/>
                <a:ea typeface="+mn-ea"/>
                <a:cs typeface="+mn-cs"/>
              </a:rPr>
              <a:t> 3:</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thao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khai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a:t>
            </a:r>
          </a:p>
          <a:p>
            <a:r>
              <a:rPr lang="en-US" sz="1200" kern="1200" dirty="0" smtClean="0">
                <a:solidFill>
                  <a:schemeClr val="tx1"/>
                </a:solidFill>
                <a:effectLst/>
                <a:latin typeface="+mn-lt"/>
                <a:ea typeface="+mn-ea"/>
                <a:cs typeface="+mn-cs"/>
              </a:rPr>
              <a:t>a) </a:t>
            </a:r>
            <a:r>
              <a:rPr lang="en-US" sz="1200" kern="1200" dirty="0" err="1" smtClean="0">
                <a:solidFill>
                  <a:schemeClr val="tx1"/>
                </a:solidFill>
                <a:effectLst/>
                <a:latin typeface="+mn-lt"/>
                <a:ea typeface="+mn-ea"/>
                <a:cs typeface="+mn-cs"/>
              </a:rPr>
              <a:t>Khảo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tuân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thủ</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ISO 27001:2005.</a:t>
            </a:r>
          </a:p>
          <a:p>
            <a:r>
              <a:rPr lang="en-US" sz="1200" kern="1200" dirty="0" smtClean="0">
                <a:solidFill>
                  <a:schemeClr val="tx1"/>
                </a:solidFill>
                <a:effectLst/>
                <a:latin typeface="+mn-lt"/>
                <a:ea typeface="+mn-ea"/>
                <a:cs typeface="+mn-cs"/>
              </a:rPr>
              <a:t>b)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tài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tạo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kê</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tài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sản</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c)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mối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đe</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dọa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tấn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d) </a:t>
            </a:r>
            <a:r>
              <a:rPr lang="en-US" sz="1200" kern="1200" dirty="0" err="1" smtClean="0">
                <a:solidFill>
                  <a:schemeClr val="tx1"/>
                </a:solidFill>
                <a:effectLst/>
                <a:latin typeface="+mn-lt"/>
                <a:ea typeface="+mn-ea"/>
                <a:cs typeface="+mn-cs"/>
              </a:rPr>
              <a:t>Tính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toán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ro.</a:t>
            </a:r>
          </a:p>
          <a:p>
            <a:r>
              <a:rPr lang="en-US" sz="1200" b="1" kern="1200" dirty="0" err="1" smtClean="0">
                <a:solidFill>
                  <a:schemeClr val="tx1"/>
                </a:solidFill>
                <a:effectLst/>
                <a:latin typeface="+mn-lt"/>
                <a:ea typeface="+mn-ea"/>
                <a:cs typeface="+mn-cs"/>
              </a:rPr>
              <a:t>Giai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đoạn</a:t>
            </a:r>
            <a:r>
              <a:rPr lang="en-US" sz="1200" b="1" kern="1200" dirty="0" smtClean="0">
                <a:solidFill>
                  <a:schemeClr val="tx1"/>
                </a:solidFill>
                <a:effectLst/>
                <a:latin typeface="+mn-lt"/>
                <a:ea typeface="+mn-ea"/>
                <a:cs typeface="+mn-cs"/>
              </a:rPr>
              <a:t> 4:</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năng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ro. </a:t>
            </a:r>
            <a:r>
              <a:rPr lang="en-US" sz="1200" kern="1200" dirty="0" err="1" smtClean="0">
                <a:solidFill>
                  <a:schemeClr val="tx1"/>
                </a:solidFill>
                <a:effectLst/>
                <a:latin typeface="+mn-lt"/>
                <a:ea typeface="+mn-ea"/>
                <a:cs typeface="+mn-cs"/>
              </a:rPr>
              <a:t>Làm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bằng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chọn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kiểm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soát</a:t>
            </a:r>
            <a:r>
              <a:rPr lang="en-US" sz="1200" kern="1200" dirty="0" smtClean="0">
                <a:solidFill>
                  <a:schemeClr val="tx1"/>
                </a:solidFill>
                <a:effectLst/>
                <a:latin typeface="+mn-lt"/>
                <a:ea typeface="+mn-ea"/>
                <a:cs typeface="+mn-cs"/>
              </a:rPr>
              <a:t>.</a:t>
            </a:r>
          </a:p>
          <a:p>
            <a:r>
              <a:rPr lang="en-US" sz="1200" b="1" kern="1200" dirty="0" err="1" smtClean="0">
                <a:solidFill>
                  <a:schemeClr val="tx1"/>
                </a:solidFill>
                <a:effectLst/>
                <a:latin typeface="+mn-lt"/>
                <a:ea typeface="+mn-ea"/>
                <a:cs typeface="+mn-cs"/>
              </a:rPr>
              <a:t>Giai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đoạn</a:t>
            </a:r>
            <a:r>
              <a:rPr lang="en-US" sz="1200" b="1" kern="1200" dirty="0" smtClean="0">
                <a:solidFill>
                  <a:schemeClr val="tx1"/>
                </a:solidFill>
                <a:effectLst/>
                <a:latin typeface="+mn-lt"/>
                <a:ea typeface="+mn-ea"/>
                <a:cs typeface="+mn-cs"/>
              </a:rPr>
              <a:t> 5:</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tạo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thứ</a:t>
            </a:r>
            <a:r>
              <a:rPr lang="en-US" sz="1200" b="1" kern="1200" dirty="0" err="1" smtClean="0">
                <a:solidFill>
                  <a:schemeClr val="tx1"/>
                </a:solidFill>
                <a:effectLst/>
                <a:latin typeface="+mn-lt"/>
                <a:ea typeface="+mn-ea"/>
                <a:cs typeface="+mn-cs"/>
              </a:rPr>
              <a:t>c</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Nhân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yếu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chuỗi</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cứu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lập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chương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thức</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a:t>
            </a:r>
          </a:p>
          <a:p>
            <a:r>
              <a:rPr lang="en-US" sz="1200" b="1" kern="1200" dirty="0" err="1" smtClean="0">
                <a:solidFill>
                  <a:schemeClr val="tx1"/>
                </a:solidFill>
                <a:effectLst/>
                <a:latin typeface="+mn-lt"/>
                <a:ea typeface="+mn-ea"/>
                <a:cs typeface="+mn-cs"/>
              </a:rPr>
              <a:t>Giai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đoạn</a:t>
            </a:r>
            <a:r>
              <a:rPr lang="en-US" sz="1200" b="1" kern="1200" dirty="0" smtClean="0">
                <a:solidFill>
                  <a:schemeClr val="tx1"/>
                </a:solidFill>
                <a:effectLst/>
                <a:latin typeface="+mn-lt"/>
                <a:ea typeface="+mn-ea"/>
                <a:cs typeface="+mn-cs"/>
              </a:rPr>
              <a:t> 6:</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Nghiên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cứu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chuyên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nội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bộ</a:t>
            </a:r>
            <a:r>
              <a:rPr lang="en-US" sz="1200" kern="1200" dirty="0" smtClean="0">
                <a:solidFill>
                  <a:schemeClr val="tx1"/>
                </a:solidFill>
                <a:effectLst/>
                <a:latin typeface="+mn-lt"/>
                <a:ea typeface="+mn-ea"/>
                <a:cs typeface="+mn-cs"/>
              </a:rPr>
              <a:t>.</a:t>
            </a:r>
          </a:p>
          <a:p>
            <a:r>
              <a:rPr lang="en-US" sz="1200" b="1" kern="1200" dirty="0" err="1" smtClean="0">
                <a:solidFill>
                  <a:schemeClr val="tx1"/>
                </a:solidFill>
                <a:effectLst/>
                <a:latin typeface="+mn-lt"/>
                <a:ea typeface="+mn-ea"/>
                <a:cs typeface="+mn-cs"/>
              </a:rPr>
              <a:t>Giai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đoạn</a:t>
            </a:r>
            <a:r>
              <a:rPr lang="en-US" sz="1200" b="1" kern="1200" dirty="0" smtClean="0">
                <a:solidFill>
                  <a:schemeClr val="tx1"/>
                </a:solidFill>
                <a:effectLst/>
                <a:latin typeface="+mn-lt"/>
                <a:ea typeface="+mn-ea"/>
                <a:cs typeface="+mn-cs"/>
              </a:rPr>
              <a:t> 7:</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Xem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xét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bước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hiện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chuyên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ngoài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đoàn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thức</a:t>
            </a:r>
            <a:r>
              <a:rPr lang="en-US" sz="1200" kern="1200" dirty="0" smtClean="0">
                <a:solidFill>
                  <a:schemeClr val="tx1"/>
                </a:solidFill>
                <a:effectLst/>
                <a:latin typeface="+mn-lt"/>
                <a:ea typeface="+mn-ea"/>
                <a:cs typeface="+mn-cs"/>
              </a:rPr>
              <a:t>.</a:t>
            </a:r>
          </a:p>
          <a:p>
            <a:r>
              <a:rPr lang="en-US" sz="1200" b="1" kern="1200" dirty="0" err="1" smtClean="0">
                <a:solidFill>
                  <a:schemeClr val="tx1"/>
                </a:solidFill>
                <a:effectLst/>
                <a:latin typeface="+mn-lt"/>
                <a:ea typeface="+mn-ea"/>
                <a:cs typeface="+mn-cs"/>
              </a:rPr>
              <a:t>Giai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đoạn</a:t>
            </a:r>
            <a:r>
              <a:rPr lang="en-US" sz="1200" b="1" kern="1200" dirty="0" smtClean="0">
                <a:solidFill>
                  <a:schemeClr val="tx1"/>
                </a:solidFill>
                <a:effectLst/>
                <a:latin typeface="+mn-lt"/>
                <a:ea typeface="+mn-ea"/>
                <a:cs typeface="+mn-cs"/>
              </a:rPr>
              <a:t> 8: </a:t>
            </a:r>
            <a:r>
              <a:rPr lang="en-US" sz="1200" kern="1200" dirty="0" err="1" smtClean="0">
                <a:solidFill>
                  <a:schemeClr val="tx1"/>
                </a:solidFill>
                <a:effectLst/>
                <a:latin typeface="+mn-lt"/>
                <a:ea typeface="+mn-ea"/>
                <a:cs typeface="+mn-cs"/>
              </a:rPr>
              <a:t>Kiểm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tục</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Cải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ISMS </a:t>
            </a:r>
            <a:r>
              <a:rPr lang="en-US" sz="1200" kern="1200" dirty="0" err="1" smtClean="0">
                <a:solidFill>
                  <a:schemeClr val="tx1"/>
                </a:solidFill>
                <a:effectLst/>
                <a:latin typeface="+mn-lt"/>
                <a:ea typeface="+mn-ea"/>
                <a:cs typeface="+mn-cs"/>
              </a:rPr>
              <a:t>phù</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hợp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ghi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bởi</a:t>
            </a:r>
            <a:r>
              <a:rPr lang="en-US" sz="1200" kern="1200" dirty="0" smtClean="0">
                <a:solidFill>
                  <a:schemeClr val="tx1"/>
                </a:solidFill>
                <a:effectLst/>
                <a:latin typeface="+mn-lt"/>
                <a:ea typeface="+mn-ea"/>
                <a:cs typeface="+mn-cs"/>
              </a:rPr>
              <a:t> ISO.</a:t>
            </a:r>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21</a:t>
            </a:fld>
            <a:endParaRPr lang="en-US"/>
          </a:p>
        </p:txBody>
      </p:sp>
    </p:spTree>
    <p:extLst>
      <p:ext uri="{BB962C8B-B14F-4D97-AF65-F5344CB8AC3E}">
        <p14:creationId xmlns:p14="http://schemas.microsoft.com/office/powerpoint/2010/main" val="472850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ts val="600"/>
              </a:spcBef>
            </a:pPr>
            <a:r>
              <a:rPr lang="en-GB" sz="1800" b="1" dirty="0" smtClean="0">
                <a:solidFill>
                  <a:srgbClr val="FF0000"/>
                </a:solidFill>
              </a:rPr>
              <a:t>Check</a:t>
            </a:r>
            <a:r>
              <a:rPr lang="en-GB" sz="1800" dirty="0" smtClean="0"/>
              <a:t> (monitor and review the ISMS)	</a:t>
            </a:r>
          </a:p>
          <a:p>
            <a:pPr lvl="1" eaLnBrk="1" hangingPunct="1">
              <a:spcBef>
                <a:spcPts val="600"/>
              </a:spcBef>
            </a:pPr>
            <a:r>
              <a:rPr lang="en-GB" sz="1600" dirty="0" smtClean="0"/>
              <a:t>Assess and, where applicable, measure process performance against ISMS policy, objectives and practical experience and report the results to management for review.</a:t>
            </a:r>
            <a:endParaRPr lang="en-GB" sz="1800" dirty="0" smtClean="0"/>
          </a:p>
          <a:p>
            <a:pPr eaLnBrk="1" hangingPunct="1">
              <a:spcBef>
                <a:spcPts val="600"/>
              </a:spcBef>
            </a:pPr>
            <a:r>
              <a:rPr lang="en-GB" sz="1800" b="1" dirty="0" smtClean="0">
                <a:solidFill>
                  <a:srgbClr val="008000"/>
                </a:solidFill>
              </a:rPr>
              <a:t>Act</a:t>
            </a:r>
            <a:r>
              <a:rPr lang="en-GB" sz="1800" dirty="0" smtClean="0"/>
              <a:t> (maintain and improve the ISMS)	</a:t>
            </a:r>
          </a:p>
          <a:p>
            <a:pPr lvl="1" eaLnBrk="1" hangingPunct="1">
              <a:spcBef>
                <a:spcPts val="600"/>
              </a:spcBef>
            </a:pPr>
            <a:r>
              <a:rPr lang="en-GB" sz="1600" dirty="0" smtClean="0"/>
              <a:t>Take corrective and preventive actions, based on the results of the internal ISMS audit and management review or other relevant information, to achieve continual improvement of the ISMS.</a:t>
            </a:r>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22</a:t>
            </a:fld>
            <a:endParaRPr lang="en-US"/>
          </a:p>
        </p:txBody>
      </p:sp>
    </p:spTree>
    <p:extLst>
      <p:ext uri="{BB962C8B-B14F-4D97-AF65-F5344CB8AC3E}">
        <p14:creationId xmlns:p14="http://schemas.microsoft.com/office/powerpoint/2010/main" val="2093220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ts val="600"/>
              </a:spcBef>
            </a:pPr>
            <a:r>
              <a:rPr lang="en-GB" sz="1800" b="1" dirty="0" smtClean="0">
                <a:solidFill>
                  <a:srgbClr val="FF9933"/>
                </a:solidFill>
              </a:rPr>
              <a:t>Plan</a:t>
            </a:r>
            <a:r>
              <a:rPr lang="en-GB" sz="1800" dirty="0" smtClean="0"/>
              <a:t> (establish the ISMS)	</a:t>
            </a:r>
          </a:p>
          <a:p>
            <a:pPr lvl="1" eaLnBrk="1" hangingPunct="1">
              <a:spcBef>
                <a:spcPts val="600"/>
              </a:spcBef>
            </a:pPr>
            <a:r>
              <a:rPr lang="en-GB" sz="1600" dirty="0" smtClean="0"/>
              <a:t>Establish ISMS policy, objectives, processes and procedures relevant to managing risk and improving information security to deliver results in accordance with an organization’s overall policies and objectives.</a:t>
            </a:r>
            <a:endParaRPr lang="en-GB" sz="1800" dirty="0" smtClean="0"/>
          </a:p>
          <a:p>
            <a:pPr eaLnBrk="1" hangingPunct="1">
              <a:spcBef>
                <a:spcPts val="600"/>
              </a:spcBef>
            </a:pPr>
            <a:r>
              <a:rPr lang="en-GB" sz="1800" b="1" dirty="0" smtClean="0">
                <a:solidFill>
                  <a:srgbClr val="000099"/>
                </a:solidFill>
              </a:rPr>
              <a:t>Do</a:t>
            </a:r>
            <a:r>
              <a:rPr lang="en-GB" sz="1800" dirty="0" smtClean="0"/>
              <a:t> (implement and operate the ISMS)	</a:t>
            </a:r>
          </a:p>
          <a:p>
            <a:pPr lvl="1" eaLnBrk="1" hangingPunct="1">
              <a:spcBef>
                <a:spcPts val="600"/>
              </a:spcBef>
            </a:pPr>
            <a:r>
              <a:rPr lang="en-GB" sz="1600" dirty="0" smtClean="0"/>
              <a:t>Implement and operate the ISMS policy, controls, processes and procedures</a:t>
            </a:r>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23</a:t>
            </a:fld>
            <a:endParaRPr lang="en-US"/>
          </a:p>
        </p:txBody>
      </p:sp>
    </p:spTree>
    <p:extLst>
      <p:ext uri="{BB962C8B-B14F-4D97-AF65-F5344CB8AC3E}">
        <p14:creationId xmlns:p14="http://schemas.microsoft.com/office/powerpoint/2010/main" val="7570901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quan trọng là </a:t>
            </a:r>
            <a:r>
              <a:rPr lang="en-US" dirty="0" err="1" smtClean="0"/>
              <a:t>phần</a:t>
            </a:r>
            <a:r>
              <a:rPr lang="en-US" baseline="0" dirty="0" smtClean="0"/>
              <a:t> </a:t>
            </a:r>
            <a:r>
              <a:rPr lang="en-US" baseline="0" dirty="0" err="1" smtClean="0"/>
              <a:t>chung</a:t>
            </a:r>
            <a:r>
              <a:rPr lang="en-US" baseline="0" dirty="0" smtClean="0"/>
              <a:t> </a:t>
            </a:r>
            <a:r>
              <a:rPr lang="vi-VN" dirty="0" smtClean="0"/>
              <a:t>thông thường hoặc </a:t>
            </a:r>
            <a:r>
              <a:rPr lang="en-US" dirty="0" err="1" smtClean="0"/>
              <a:t>các</a:t>
            </a:r>
            <a:r>
              <a:rPr lang="en-US" baseline="0" dirty="0" smtClean="0"/>
              <a:t> </a:t>
            </a:r>
            <a:r>
              <a:rPr lang="en-US" baseline="0" dirty="0" err="1" smtClean="0"/>
              <a:t>chương</a:t>
            </a:r>
            <a:r>
              <a:rPr lang="vi-VN" dirty="0" smtClean="0"/>
              <a:t>, được liên kết dưới cùng một lược đồ hoặc định dạng, nhưng </a:t>
            </a:r>
            <a:r>
              <a:rPr lang="en-US" dirty="0" err="1" smtClean="0"/>
              <a:t>đảm</a:t>
            </a:r>
            <a:r>
              <a:rPr lang="en-US" baseline="0" dirty="0" smtClean="0"/>
              <a:t> </a:t>
            </a:r>
            <a:r>
              <a:rPr lang="en-US" baseline="0" dirty="0" err="1" smtClean="0"/>
              <a:t>bảo</a:t>
            </a:r>
            <a:r>
              <a:rPr lang="en-US" baseline="0" dirty="0" smtClean="0"/>
              <a:t> </a:t>
            </a:r>
            <a:r>
              <a:rPr lang="en-US" dirty="0" err="1" smtClean="0"/>
              <a:t>lưu</a:t>
            </a:r>
            <a:r>
              <a:rPr lang="en-US" baseline="0" dirty="0" smtClean="0"/>
              <a:t> </a:t>
            </a:r>
            <a:r>
              <a:rPr lang="en-US" baseline="0" dirty="0" err="1" smtClean="0"/>
              <a:t>lại</a:t>
            </a:r>
            <a:r>
              <a:rPr lang="vi-VN" dirty="0" smtClean="0"/>
              <a:t>những khác biệt tồn tại giữa chúng. Vì vậy, để đạt được điều này mối quan hệ</a:t>
            </a:r>
            <a:r>
              <a:rPr lang="en-US" dirty="0" smtClean="0"/>
              <a:t> </a:t>
            </a:r>
            <a:r>
              <a:rPr lang="en-US" dirty="0" err="1" smtClean="0"/>
              <a:t>này</a:t>
            </a:r>
            <a:r>
              <a:rPr lang="vi-VN" dirty="0" smtClean="0"/>
              <a:t>,  áp dụng SL PHỤ LỤC - ISO / IEC, khuôn khổ cung cấp hướng dẫn và yêu cầu</a:t>
            </a:r>
            <a:r>
              <a:rPr lang="en-US" dirty="0" smtClean="0"/>
              <a:t> </a:t>
            </a:r>
            <a:r>
              <a:rPr lang="en-US" dirty="0" err="1" smtClean="0"/>
              <a:t>phổ</a:t>
            </a:r>
            <a:r>
              <a:rPr lang="en-US" baseline="0" dirty="0" smtClean="0"/>
              <a:t> </a:t>
            </a:r>
            <a:r>
              <a:rPr lang="en-US" baseline="0" dirty="0" err="1" smtClean="0"/>
              <a:t>biến</a:t>
            </a:r>
            <a:r>
              <a:rPr lang="en-US" baseline="0" dirty="0" smtClean="0"/>
              <a:t> </a:t>
            </a:r>
            <a:r>
              <a:rPr lang="en-US" baseline="0" dirty="0" err="1" smtClean="0"/>
              <a:t>để</a:t>
            </a:r>
            <a:r>
              <a:rPr lang="en-US" baseline="0" dirty="0" smtClean="0"/>
              <a:t> </a:t>
            </a:r>
            <a:r>
              <a:rPr lang="vi-VN" dirty="0" smtClean="0"/>
              <a:t> phát triển tài liệu của bất kỳ hệ thống quản lý, và cho phép tùy chỉnh các yêu cầu bảo tồn mỗi tiêu chuẩn (chất lượng, môi trường, dịch vụ CNTT, Liên tục và an toàn thông tin, trong số khác), để tiêu chuẩn hóa các thuật ngữ một nguyên tắc cơ bản yêu cầu cung cấp việc giải thích và thực hiện chung. Cụ thể với tiêu chuẩn ISO 27001: 2005, </a:t>
            </a:r>
            <a:r>
              <a:rPr lang="en-US" dirty="0" smtClean="0"/>
              <a:t>ISO </a:t>
            </a:r>
            <a:r>
              <a:rPr lang="vi-VN" dirty="0" smtClean="0"/>
              <a:t>2013 là một nhu cầu cơ cấu lại dưới sự mới phương pháp tiếp cận, kể từ ngày BSI (Viện Tiêu chuẩn Anh) công bố dự thảo quốc tế tiêu chuẩn ISO / IEC - 27001: 2013 mang lại sự đổi mới trong các điều kiện để vẹn, rủi ro, kiểm soát và bảo mật.</a:t>
            </a:r>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24</a:t>
            </a:fld>
            <a:endParaRPr lang="en-US"/>
          </a:p>
        </p:txBody>
      </p:sp>
    </p:spTree>
    <p:extLst>
      <p:ext uri="{BB962C8B-B14F-4D97-AF65-F5344CB8AC3E}">
        <p14:creationId xmlns:p14="http://schemas.microsoft.com/office/powerpoint/2010/main" val="4465814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Mô</a:t>
            </a:r>
            <a:r>
              <a:rPr lang="en-US" baseline="0" dirty="0" smtClean="0"/>
              <a:t> </a:t>
            </a:r>
            <a:r>
              <a:rPr lang="en-US" baseline="0" dirty="0" err="1" smtClean="0"/>
              <a:t>hình</a:t>
            </a:r>
            <a:r>
              <a:rPr lang="en-US" baseline="0" dirty="0" smtClean="0"/>
              <a:t> PDCA </a:t>
            </a:r>
            <a:r>
              <a:rPr lang="en-US" baseline="0" dirty="0" err="1" smtClean="0"/>
              <a:t>không</a:t>
            </a:r>
            <a:r>
              <a:rPr lang="en-US" baseline="0" dirty="0" smtClean="0"/>
              <a:t> </a:t>
            </a:r>
            <a:r>
              <a:rPr lang="en-US" baseline="0" dirty="0" err="1" smtClean="0"/>
              <a:t>còn</a:t>
            </a:r>
            <a:r>
              <a:rPr lang="en-US" baseline="0" dirty="0" smtClean="0"/>
              <a:t> </a:t>
            </a:r>
            <a:r>
              <a:rPr lang="en-US" baseline="0" dirty="0" err="1" smtClean="0"/>
              <a:t>tồn</a:t>
            </a:r>
            <a:r>
              <a:rPr lang="en-US" baseline="0" dirty="0" smtClean="0"/>
              <a:t> </a:t>
            </a:r>
            <a:r>
              <a:rPr lang="en-US" baseline="0" dirty="0" err="1" smtClean="0"/>
              <a:t>tại</a:t>
            </a:r>
            <a:r>
              <a:rPr lang="en-US" baseline="0" dirty="0" smtClean="0"/>
              <a:t> </a:t>
            </a:r>
            <a:r>
              <a:rPr lang="en-US" baseline="0" dirty="0" err="1" smtClean="0"/>
              <a:t>một</a:t>
            </a:r>
            <a:r>
              <a:rPr lang="en-US" baseline="0" dirty="0" smtClean="0"/>
              <a:t> </a:t>
            </a:r>
            <a:r>
              <a:rPr lang="en-US" baseline="0" dirty="0" err="1" smtClean="0"/>
              <a:t>cách</a:t>
            </a:r>
            <a:r>
              <a:rPr lang="en-US" baseline="0" dirty="0" smtClean="0"/>
              <a:t> </a:t>
            </a:r>
            <a:r>
              <a:rPr lang="en-US" baseline="0" dirty="0" err="1" smtClean="0"/>
              <a:t>tổng</a:t>
            </a:r>
            <a:r>
              <a:rPr lang="en-US" baseline="0" dirty="0" smtClean="0"/>
              <a:t> </a:t>
            </a:r>
            <a:r>
              <a:rPr lang="en-US" baseline="0" dirty="0" err="1" smtClean="0"/>
              <a:t>quát</a:t>
            </a:r>
            <a:r>
              <a:rPr lang="en-US" baseline="0" dirty="0" smtClean="0"/>
              <a:t>.</a:t>
            </a:r>
            <a:br>
              <a:rPr lang="en-US" baseline="0" dirty="0" smtClean="0"/>
            </a:br>
            <a:r>
              <a:rPr lang="vi-VN" baseline="0" dirty="0" smtClean="0"/>
              <a:t>Phương pháp </a:t>
            </a:r>
            <a:r>
              <a:rPr lang="en-US" baseline="0" dirty="0" err="1" smtClean="0"/>
              <a:t>tiếp</a:t>
            </a:r>
            <a:r>
              <a:rPr lang="en-US" baseline="0" dirty="0" smtClean="0"/>
              <a:t> </a:t>
            </a:r>
            <a:r>
              <a:rPr lang="en-US" baseline="0" dirty="0" err="1" smtClean="0"/>
              <a:t>cận</a:t>
            </a:r>
            <a:r>
              <a:rPr lang="en-US" baseline="0" dirty="0" smtClean="0"/>
              <a:t> </a:t>
            </a:r>
            <a:r>
              <a:rPr lang="en-US" baseline="0" dirty="0" err="1" smtClean="0"/>
              <a:t>mới</a:t>
            </a:r>
            <a:r>
              <a:rPr lang="vi-VN" baseline="0" dirty="0" smtClean="0"/>
              <a:t>, nơi các mô hình PDCA</a:t>
            </a:r>
            <a:r>
              <a:rPr lang="en-US" baseline="0" dirty="0" smtClean="0"/>
              <a:t> – </a:t>
            </a:r>
            <a:r>
              <a:rPr lang="en-US" baseline="0" dirty="0" err="1" smtClean="0"/>
              <a:t>trong</a:t>
            </a:r>
            <a:r>
              <a:rPr lang="en-US" baseline="0" dirty="0" smtClean="0"/>
              <a:t> ISO 2005</a:t>
            </a:r>
            <a:r>
              <a:rPr lang="vi-VN" baseline="0" dirty="0" smtClean="0"/>
              <a:t>, là </a:t>
            </a:r>
          </a:p>
          <a:p>
            <a:r>
              <a:rPr lang="vi-VN" baseline="0" dirty="0" smtClean="0"/>
              <a:t>loại bỏ), với cấu trúc mới tuỳ theo nhu</a:t>
            </a:r>
            <a:r>
              <a:rPr lang="en-US" baseline="0" dirty="0" smtClean="0"/>
              <a:t> </a:t>
            </a:r>
            <a:r>
              <a:rPr lang="en-US" baseline="0" dirty="0" err="1" smtClean="0"/>
              <a:t>cầu</a:t>
            </a:r>
            <a:r>
              <a:rPr lang="en-US" baseline="0" dirty="0" smtClean="0"/>
              <a:t> </a:t>
            </a:r>
            <a:r>
              <a:rPr lang="en-US" baseline="0" dirty="0" err="1" smtClean="0"/>
              <a:t>và</a:t>
            </a:r>
            <a:r>
              <a:rPr lang="en-US" baseline="0" dirty="0" smtClean="0"/>
              <a:t> </a:t>
            </a:r>
            <a:r>
              <a:rPr lang="vi-VN" baseline="0" dirty="0" smtClean="0"/>
              <a:t> </a:t>
            </a:r>
            <a:r>
              <a:rPr lang="en-US" baseline="0" dirty="0" err="1" smtClean="0"/>
              <a:t>hòa</a:t>
            </a:r>
            <a:r>
              <a:rPr lang="en-US" baseline="0" dirty="0" smtClean="0"/>
              <a:t> </a:t>
            </a:r>
            <a:r>
              <a:rPr lang="en-US" baseline="0" dirty="0" err="1" smtClean="0"/>
              <a:t>nhập</a:t>
            </a:r>
            <a:r>
              <a:rPr lang="en-US" baseline="0" dirty="0" smtClean="0"/>
              <a:t> </a:t>
            </a:r>
            <a:r>
              <a:rPr lang="vi-VN" baseline="0" dirty="0" smtClean="0"/>
              <a:t>trong tất cả các điều khoản bắt buộc và là một phần không thể thiếu của </a:t>
            </a:r>
          </a:p>
          <a:p>
            <a:r>
              <a:rPr lang="vi-VN" baseline="0" dirty="0" smtClean="0"/>
              <a:t>tiêu chuẩn. </a:t>
            </a:r>
          </a:p>
          <a:p>
            <a:r>
              <a:rPr lang="en-US" baseline="0" dirty="0" err="1" smtClean="0"/>
              <a:t>Sự</a:t>
            </a:r>
            <a:r>
              <a:rPr lang="en-US" baseline="0" dirty="0" smtClean="0"/>
              <a:t> </a:t>
            </a:r>
            <a:r>
              <a:rPr lang="en-US" baseline="0" dirty="0" err="1" smtClean="0"/>
              <a:t>mạnh</a:t>
            </a:r>
            <a:r>
              <a:rPr lang="en-US" baseline="0" dirty="0" smtClean="0"/>
              <a:t> </a:t>
            </a:r>
            <a:r>
              <a:rPr lang="en-US" baseline="0" dirty="0" err="1" smtClean="0"/>
              <a:t>mẽ</a:t>
            </a:r>
            <a:r>
              <a:rPr lang="en-US" baseline="0" dirty="0" smtClean="0"/>
              <a:t> </a:t>
            </a:r>
            <a:r>
              <a:rPr lang="en-US" baseline="0" dirty="0" err="1" smtClean="0"/>
              <a:t>bảo</a:t>
            </a:r>
            <a:r>
              <a:rPr lang="en-US" baseline="0" dirty="0" smtClean="0"/>
              <a:t> </a:t>
            </a:r>
            <a:r>
              <a:rPr lang="en-US" baseline="0" dirty="0" err="1" smtClean="0"/>
              <a:t>mật</a:t>
            </a:r>
            <a:r>
              <a:rPr lang="en-US" baseline="0" dirty="0" smtClean="0"/>
              <a:t> </a:t>
            </a:r>
            <a:r>
              <a:rPr lang="vi-VN" baseline="0" dirty="0" smtClean="0"/>
              <a:t>được tăng cường bằng việc xem xét của quản lý rủi ro </a:t>
            </a:r>
          </a:p>
          <a:p>
            <a:r>
              <a:rPr lang="vi-VN" baseline="0" dirty="0" smtClean="0"/>
              <a:t>các ứng dụng bảo vệ các trụ cột của an ninh thông tin (bảo mật, toàn vẹn và </a:t>
            </a:r>
          </a:p>
          <a:p>
            <a:r>
              <a:rPr lang="vi-VN" baseline="0" dirty="0" smtClean="0"/>
              <a:t>sẵn có) và sự tự tin cho các bên liên quan rằng rủi ro được quản lý đúng cách. </a:t>
            </a:r>
          </a:p>
          <a:p>
            <a:r>
              <a:rPr lang="vi-VN" baseline="0" dirty="0" smtClean="0"/>
              <a:t>Ngoài ra, nó nói rằng hệ thống quản lý an ninh thông tin tuỳ theo nhu phần và kết hợp với </a:t>
            </a:r>
            <a:r>
              <a:rPr lang="en-US" baseline="0" dirty="0" err="1" smtClean="0"/>
              <a:t>các</a:t>
            </a:r>
            <a:r>
              <a:rPr lang="en-US" baseline="0" dirty="0" smtClean="0"/>
              <a:t> </a:t>
            </a:r>
            <a:r>
              <a:rPr lang="en-US" baseline="0" dirty="0" err="1" smtClean="0"/>
              <a:t>tổ</a:t>
            </a:r>
            <a:r>
              <a:rPr lang="en-US" baseline="0" dirty="0" smtClean="0"/>
              <a:t> </a:t>
            </a:r>
            <a:r>
              <a:rPr lang="en-US" baseline="0" dirty="0" err="1" smtClean="0"/>
              <a:t>chức</a:t>
            </a:r>
            <a:r>
              <a:rPr lang="en-US" baseline="0" dirty="0" smtClean="0"/>
              <a:t> </a:t>
            </a:r>
            <a:r>
              <a:rPr lang="en-US" baseline="0" dirty="0" err="1" smtClean="0"/>
              <a:t>doanh</a:t>
            </a:r>
            <a:r>
              <a:rPr lang="en-US" baseline="0" dirty="0" smtClean="0"/>
              <a:t> </a:t>
            </a:r>
            <a:r>
              <a:rPr lang="en-US" baseline="0" smtClean="0"/>
              <a:t>nghiệp</a:t>
            </a:r>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25</a:t>
            </a:fld>
            <a:endParaRPr lang="en-US"/>
          </a:p>
        </p:txBody>
      </p:sp>
    </p:spTree>
    <p:extLst>
      <p:ext uri="{BB962C8B-B14F-4D97-AF65-F5344CB8AC3E}">
        <p14:creationId xmlns:p14="http://schemas.microsoft.com/office/powerpoint/2010/main" val="748512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những thay đổi mà nó đã </a:t>
            </a:r>
            <a:r>
              <a:rPr lang="en-US" dirty="0" err="1" smtClean="0"/>
              <a:t>đưa</a:t>
            </a:r>
            <a:r>
              <a:rPr lang="en-US" baseline="0" dirty="0" smtClean="0"/>
              <a:t> </a:t>
            </a:r>
            <a:r>
              <a:rPr lang="en-US" baseline="0" dirty="0" err="1" smtClean="0"/>
              <a:t>ra</a:t>
            </a:r>
            <a:r>
              <a:rPr lang="vi-VN" dirty="0" smtClean="0"/>
              <a:t>, không chỉ là tích hợp với các tiêu chuẩn khác để thực hiện nhiều hệ thống </a:t>
            </a:r>
            <a:r>
              <a:rPr lang="en-US" dirty="0" err="1" smtClean="0"/>
              <a:t>quản</a:t>
            </a:r>
            <a:r>
              <a:rPr lang="en-US" baseline="0" dirty="0" smtClean="0"/>
              <a:t> </a:t>
            </a:r>
            <a:r>
              <a:rPr lang="en-US" baseline="0" dirty="0" err="1" smtClean="0"/>
              <a:t>lý</a:t>
            </a:r>
            <a:r>
              <a:rPr lang="en-US" baseline="0" dirty="0" smtClean="0"/>
              <a:t> </a:t>
            </a:r>
            <a:r>
              <a:rPr lang="en-US" dirty="0" err="1" smtClean="0"/>
              <a:t>có</a:t>
            </a:r>
            <a:r>
              <a:rPr lang="en-US" baseline="0" dirty="0" smtClean="0"/>
              <a:t> </a:t>
            </a:r>
            <a:r>
              <a:rPr lang="en-US" baseline="0" dirty="0" err="1" smtClean="0"/>
              <a:t>cùng</a:t>
            </a:r>
            <a:r>
              <a:rPr lang="en-US" baseline="0" dirty="0" smtClean="0"/>
              <a:t> 1 </a:t>
            </a:r>
            <a:r>
              <a:rPr lang="en-US" baseline="0" dirty="0" err="1" smtClean="0"/>
              <a:t>cấu</a:t>
            </a:r>
            <a:r>
              <a:rPr lang="en-US" baseline="0" dirty="0" smtClean="0"/>
              <a:t> </a:t>
            </a:r>
            <a:r>
              <a:rPr lang="en-US" baseline="0" dirty="0" err="1" smtClean="0"/>
              <a:t>trúc</a:t>
            </a:r>
            <a:r>
              <a:rPr lang="vi-VN" dirty="0" smtClean="0"/>
              <a:t>, nhưng cũng cung cấp cho việc thông qua các xu hướng công nghệ mới, cho phép thực hiện các chủ trương, yêu cầu phù hợp với công nghệ thực tế và kinh doanh. </a:t>
            </a:r>
            <a:endParaRPr lang="en-US" dirty="0" smtClean="0"/>
          </a:p>
          <a:p>
            <a:r>
              <a:rPr lang="vi-VN" dirty="0" smtClean="0"/>
              <a:t>Cấu trúc mới này của tiêu chuẩn ISO 27001, liên quan đến những thách thức, thay đổi và sự thay đổi trong cách Các tổ chức cần phải giải quyết nó, bởi vì các công ty được chứng nhận theo phiên bản năm 2005, có một khoảng thời gian (thường là hai năm) để nâng cấp lên phiên bản mới (2013), trong đó tác động có thể giảm bởi vì có thể thấy sự phát triển của kiểm toán nội bộ (hoặc ký hợp đồng phát triển vào) để phát hiện sự khác biệt tương ứng và thay đổi, thiết lập và phát triển các hoạt động nhằm mục đích đạt được các yêu cầu quy định trong phiên bản mới của tiêu chuẩn</a:t>
            </a:r>
            <a:endParaRPr lang="en-US" dirty="0" smtClean="0"/>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26</a:t>
            </a:fld>
            <a:endParaRPr lang="en-US"/>
          </a:p>
        </p:txBody>
      </p:sp>
    </p:spTree>
    <p:extLst>
      <p:ext uri="{BB962C8B-B14F-4D97-AF65-F5344CB8AC3E}">
        <p14:creationId xmlns:p14="http://schemas.microsoft.com/office/powerpoint/2010/main" val="29224557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28</a:t>
            </a:fld>
            <a:endParaRPr lang="en-US"/>
          </a:p>
        </p:txBody>
      </p:sp>
    </p:spTree>
    <p:extLst>
      <p:ext uri="{BB962C8B-B14F-4D97-AF65-F5344CB8AC3E}">
        <p14:creationId xmlns:p14="http://schemas.microsoft.com/office/powerpoint/2010/main" val="3409642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qua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khai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chắc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tài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tục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nếu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xảy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nào</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rất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nguyên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thiên</a:t>
            </a:r>
            <a:r>
              <a:rPr lang="en-US" sz="1200" kern="1200" dirty="0" smtClean="0">
                <a:solidFill>
                  <a:schemeClr val="tx1"/>
                </a:solidFill>
                <a:effectLst/>
                <a:latin typeface="+mn-lt"/>
                <a:ea typeface="+mn-ea"/>
                <a:cs typeface="+mn-cs"/>
              </a:rPr>
              <a:t> tai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lũ</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ngẫu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kém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mua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chuộc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cắp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gây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hậu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khôn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lường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sở</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hữu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dưới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điện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chuyển</a:t>
            </a:r>
            <a:r>
              <a:rPr lang="en-US" sz="1200" kern="1200" dirty="0" smtClean="0">
                <a:solidFill>
                  <a:schemeClr val="tx1"/>
                </a:solidFill>
                <a:effectLst/>
                <a:latin typeface="+mn-lt"/>
                <a:ea typeface="+mn-ea"/>
                <a:cs typeface="+mn-cs"/>
              </a:rPr>
              <a:t> qua </a:t>
            </a:r>
            <a:r>
              <a:rPr lang="en-US" sz="1200" kern="1200" dirty="0" err="1" smtClean="0">
                <a:solidFill>
                  <a:schemeClr val="tx1"/>
                </a:solidFill>
                <a:effectLst/>
                <a:latin typeface="+mn-lt"/>
                <a:ea typeface="+mn-ea"/>
                <a:cs typeface="+mn-cs"/>
              </a:rPr>
              <a:t>bưu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điện</a:t>
            </a:r>
            <a:r>
              <a:rPr lang="en-US" sz="1200" kern="1200" dirty="0" smtClean="0">
                <a:solidFill>
                  <a:schemeClr val="tx1"/>
                </a:solidFill>
                <a:effectLst/>
                <a:latin typeface="+mn-lt"/>
                <a:ea typeface="+mn-ea"/>
                <a:cs typeface="+mn-cs"/>
              </a:rPr>
              <a:t> hay email,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in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người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giữ</a:t>
            </a:r>
            <a:r>
              <a:rPr lang="en-US" sz="1200" kern="1200" dirty="0" smtClean="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6</a:t>
            </a:fld>
            <a:endParaRPr lang="en-US"/>
          </a:p>
        </p:txBody>
      </p:sp>
    </p:spTree>
    <p:extLst>
      <p:ext uri="{BB962C8B-B14F-4D97-AF65-F5344CB8AC3E}">
        <p14:creationId xmlns:p14="http://schemas.microsoft.com/office/powerpoint/2010/main" val="2196674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31</a:t>
            </a:fld>
            <a:endParaRPr lang="en-US"/>
          </a:p>
        </p:txBody>
      </p:sp>
    </p:spTree>
    <p:extLst>
      <p:ext uri="{BB962C8B-B14F-4D97-AF65-F5344CB8AC3E}">
        <p14:creationId xmlns:p14="http://schemas.microsoft.com/office/powerpoint/2010/main" val="292566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An </a:t>
            </a:r>
            <a:r>
              <a:rPr lang="en-US" sz="1200" b="1" i="0" kern="1200" dirty="0" smtClean="0">
                <a:solidFill>
                  <a:schemeClr val="tx1"/>
                </a:solidFill>
                <a:effectLst/>
                <a:latin typeface="+mn-lt"/>
                <a:ea typeface="+mn-ea"/>
                <a:cs typeface="+mn-cs"/>
              </a:rPr>
              <a:t>information security management system</a:t>
            </a:r>
            <a:r>
              <a:rPr lang="en-US" sz="1200" b="0" i="0" u="none" strike="noStrike" kern="1200" baseline="30000" dirty="0" smtClean="0">
                <a:solidFill>
                  <a:schemeClr val="tx1"/>
                </a:solidFill>
                <a:effectLst/>
                <a:latin typeface="+mn-lt"/>
                <a:ea typeface="+mn-ea"/>
                <a:cs typeface="+mn-cs"/>
                <a:hlinkClick r:id="rId3"/>
              </a:rPr>
              <a:t>[1]</a:t>
            </a:r>
            <a:r>
              <a:rPr lang="en-US" sz="1200" b="0" i="0" kern="1200" dirty="0" smtClean="0">
                <a:solidFill>
                  <a:schemeClr val="tx1"/>
                </a:solidFill>
                <a:effectLst/>
                <a:latin typeface="+mn-lt"/>
                <a:ea typeface="+mn-ea"/>
                <a:cs typeface="+mn-cs"/>
              </a:rPr>
              <a:t> (ISMS) is a set of policies concerned with </a:t>
            </a:r>
            <a:r>
              <a:rPr lang="en-US" sz="1200" b="0" i="0" u="none" strike="noStrike" kern="1200" dirty="0" smtClean="0">
                <a:solidFill>
                  <a:schemeClr val="tx1"/>
                </a:solidFill>
                <a:effectLst/>
                <a:latin typeface="+mn-lt"/>
                <a:ea typeface="+mn-ea"/>
                <a:cs typeface="+mn-cs"/>
                <a:hlinkClick r:id="rId4" tooltip="Information security"/>
              </a:rPr>
              <a:t>information security</a:t>
            </a:r>
            <a:r>
              <a:rPr lang="en-US" sz="1200" b="0" i="0" kern="1200" dirty="0" smtClean="0">
                <a:solidFill>
                  <a:schemeClr val="tx1"/>
                </a:solidFill>
                <a:effectLst/>
                <a:latin typeface="+mn-lt"/>
                <a:ea typeface="+mn-ea"/>
                <a:cs typeface="+mn-cs"/>
              </a:rPr>
              <a:t> management or </a:t>
            </a:r>
            <a:r>
              <a:rPr lang="en-US" sz="1200" b="0" i="0" u="none" strike="noStrike" kern="1200" dirty="0" smtClean="0">
                <a:solidFill>
                  <a:schemeClr val="tx1"/>
                </a:solidFill>
                <a:effectLst/>
                <a:latin typeface="+mn-lt"/>
                <a:ea typeface="+mn-ea"/>
                <a:cs typeface="+mn-cs"/>
                <a:hlinkClick r:id="rId5" tooltip="IT risk"/>
              </a:rPr>
              <a:t>IT related risks</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7</a:t>
            </a:fld>
            <a:endParaRPr lang="en-US"/>
          </a:p>
        </p:txBody>
      </p:sp>
    </p:spTree>
    <p:extLst>
      <p:ext uri="{BB962C8B-B14F-4D97-AF65-F5344CB8AC3E}">
        <p14:creationId xmlns:p14="http://schemas.microsoft.com/office/powerpoint/2010/main" val="2506331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1" kern="1200" dirty="0" smtClean="0">
                <a:solidFill>
                  <a:schemeClr val="tx1"/>
                </a:solidFill>
                <a:effectLst/>
                <a:latin typeface="+mn-lt"/>
                <a:ea typeface="+mn-ea"/>
                <a:cs typeface="+mn-cs"/>
              </a:rPr>
              <a:t>1. </a:t>
            </a:r>
            <a:r>
              <a:rPr lang="en-US" sz="1200" b="1" kern="1200" dirty="0" err="1" smtClean="0">
                <a:solidFill>
                  <a:schemeClr val="tx1"/>
                </a:solidFill>
                <a:effectLst/>
                <a:latin typeface="+mn-lt"/>
                <a:ea typeface="+mn-ea"/>
                <a:cs typeface="+mn-cs"/>
              </a:rPr>
              <a:t>Thông</a:t>
            </a:r>
            <a:r>
              <a:rPr lang="en-US" sz="1200" b="1" kern="1200" dirty="0" smtClean="0">
                <a:solidFill>
                  <a:schemeClr val="tx1"/>
                </a:solidFill>
                <a:effectLst/>
                <a:latin typeface="+mn-lt"/>
                <a:ea typeface="+mn-ea"/>
                <a:cs typeface="+mn-cs"/>
              </a:rPr>
              <a:t> tin </a:t>
            </a:r>
            <a:r>
              <a:rPr lang="en-US" sz="1200" b="1" kern="1200" dirty="0" err="1" smtClean="0">
                <a:solidFill>
                  <a:schemeClr val="tx1"/>
                </a:solidFill>
                <a:effectLst/>
                <a:latin typeface="+mn-lt"/>
                <a:ea typeface="+mn-ea"/>
                <a:cs typeface="+mn-cs"/>
              </a:rPr>
              <a:t>đúng</a:t>
            </a: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đúng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yếu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tố</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còn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Tuy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nắm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bắt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kiểm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đúng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thường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bền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vững</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vậy</a:t>
            </a:r>
            <a:r>
              <a:rPr lang="en-US" sz="1200" kern="1200" dirty="0" smtClean="0">
                <a:solidFill>
                  <a:schemeClr val="tx1"/>
                </a:solidFill>
                <a:effectLst/>
                <a:latin typeface="+mn-lt"/>
                <a:ea typeface="+mn-ea"/>
                <a:cs typeface="+mn-cs"/>
              </a:rPr>
              <a:t>, ISO 27001 </a:t>
            </a:r>
            <a:r>
              <a:rPr lang="en-US" sz="1200" kern="1200" dirty="0" err="1" smtClean="0">
                <a:solidFill>
                  <a:schemeClr val="tx1"/>
                </a:solidFill>
                <a:effectLst/>
                <a:latin typeface="+mn-lt"/>
                <a:ea typeface="+mn-ea"/>
                <a:cs typeface="+mn-cs"/>
              </a:rPr>
              <a:t>sẽ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giúp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hơn</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2. </a:t>
            </a:r>
            <a:r>
              <a:rPr lang="en-US" sz="1200" b="1" kern="1200" dirty="0" err="1" smtClean="0">
                <a:solidFill>
                  <a:schemeClr val="tx1"/>
                </a:solidFill>
                <a:effectLst/>
                <a:latin typeface="+mn-lt"/>
                <a:ea typeface="+mn-ea"/>
                <a:cs typeface="+mn-cs"/>
              </a:rPr>
              <a:t>Thúc</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đẩy</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quan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hệ</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đối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tác</a:t>
            </a: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càng</a:t>
            </a:r>
            <a:r>
              <a:rPr lang="en-US" sz="1200" kern="1200" dirty="0" smtClean="0">
                <a:solidFill>
                  <a:schemeClr val="tx1"/>
                </a:solidFill>
                <a:effectLst/>
                <a:latin typeface="+mn-lt"/>
                <a:ea typeface="+mn-ea"/>
                <a:cs typeface="+mn-cs"/>
              </a:rPr>
              <a:t> ý </a:t>
            </a:r>
            <a:r>
              <a:rPr lang="en-US" sz="1200" kern="1200" dirty="0" err="1" smtClean="0">
                <a:solidFill>
                  <a:schemeClr val="tx1"/>
                </a:solidFill>
                <a:effectLst/>
                <a:latin typeface="+mn-lt"/>
                <a:ea typeface="+mn-ea"/>
                <a:cs typeface="+mn-cs"/>
              </a:rPr>
              <a:t>thức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kiểm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đặc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biệt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tới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cung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mình</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đó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họ</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đang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tìm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kiếm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tắc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tưởng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nhờ</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theo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tiêu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ISO 27001 </a:t>
            </a:r>
            <a:r>
              <a:rPr lang="en-US" sz="1200" kern="1200" dirty="0" err="1" smtClean="0">
                <a:solidFill>
                  <a:schemeClr val="tx1"/>
                </a:solidFill>
                <a:effectLst/>
                <a:latin typeface="+mn-lt"/>
                <a:ea typeface="+mn-ea"/>
                <a:cs typeface="+mn-cs"/>
              </a:rPr>
              <a:t>đem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lại</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3. </a:t>
            </a:r>
            <a:r>
              <a:rPr lang="en-US" sz="1200" b="1" kern="1200" dirty="0" err="1" smtClean="0">
                <a:solidFill>
                  <a:schemeClr val="tx1"/>
                </a:solidFill>
                <a:effectLst/>
                <a:latin typeface="+mn-lt"/>
                <a:ea typeface="+mn-ea"/>
                <a:cs typeface="+mn-cs"/>
              </a:rPr>
              <a:t>Cắt</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giảm</a:t>
            </a:r>
            <a:r>
              <a:rPr lang="en-US" sz="1200" b="1" kern="1200" dirty="0" smtClean="0">
                <a:solidFill>
                  <a:schemeClr val="tx1"/>
                </a:solidFill>
                <a:effectLst/>
                <a:latin typeface="+mn-lt"/>
                <a:ea typeface="+mn-ea"/>
                <a:cs typeface="+mn-cs"/>
              </a:rPr>
              <a:t> chi </a:t>
            </a:r>
            <a:r>
              <a:rPr lang="en-US" sz="1200" b="1" kern="1200" dirty="0" err="1" smtClean="0">
                <a:solidFill>
                  <a:schemeClr val="tx1"/>
                </a:solidFill>
                <a:effectLst/>
                <a:latin typeface="+mn-lt"/>
                <a:ea typeface="+mn-ea"/>
                <a:cs typeface="+mn-cs"/>
              </a:rPr>
              <a:t>phí</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trong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chuỗi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cung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ứng</a:t>
            </a: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r>
              <a:rPr lang="en-US" sz="1200" u="none" strike="noStrike" kern="1200" dirty="0" smtClean="0">
                <a:solidFill>
                  <a:schemeClr val="tx1"/>
                </a:solidFill>
                <a:effectLst/>
                <a:latin typeface="+mn-lt"/>
                <a:ea typeface="+mn-ea"/>
                <a:cs typeface="+mn-cs"/>
                <a:hlinkClick r:id="rId3"/>
              </a:rPr>
              <a:t>ISO 27001</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coi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giúp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thiểu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trùng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lặp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ty</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chẳng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kiểm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lượng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xuất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Tiêu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coi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nhằm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dữ</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đầu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4. </a:t>
            </a:r>
            <a:r>
              <a:rPr lang="en-US" sz="1200" b="1" kern="1200" dirty="0" err="1" smtClean="0">
                <a:solidFill>
                  <a:schemeClr val="tx1"/>
                </a:solidFill>
                <a:effectLst/>
                <a:latin typeface="+mn-lt"/>
                <a:ea typeface="+mn-ea"/>
                <a:cs typeface="+mn-cs"/>
              </a:rPr>
              <a:t>Không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đơn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thuần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về</a:t>
            </a:r>
            <a:r>
              <a:rPr lang="en-US" sz="1200" b="1" kern="1200" dirty="0" smtClean="0">
                <a:solidFill>
                  <a:schemeClr val="tx1"/>
                </a:solidFill>
                <a:effectLst/>
                <a:latin typeface="+mn-lt"/>
                <a:ea typeface="+mn-ea"/>
                <a:cs typeface="+mn-cs"/>
              </a:rPr>
              <a:t> an </a:t>
            </a:r>
            <a:r>
              <a:rPr lang="en-US" sz="1200" b="1" kern="1200" dirty="0" err="1" smtClean="0">
                <a:solidFill>
                  <a:schemeClr val="tx1"/>
                </a:solidFill>
                <a:effectLst/>
                <a:latin typeface="+mn-lt"/>
                <a:ea typeface="+mn-ea"/>
                <a:cs typeface="+mn-cs"/>
              </a:rPr>
              <a:t>ninh</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thông</a:t>
            </a:r>
            <a:r>
              <a:rPr lang="en-US" sz="1200" b="1" kern="1200" dirty="0" smtClean="0">
                <a:solidFill>
                  <a:schemeClr val="tx1"/>
                </a:solidFill>
                <a:effectLst/>
                <a:latin typeface="+mn-lt"/>
                <a:ea typeface="+mn-ea"/>
                <a:cs typeface="+mn-cs"/>
              </a:rPr>
              <a:t> tin: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Ngoài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u="none" strike="noStrike" kern="1200" dirty="0" smtClean="0">
                <a:solidFill>
                  <a:schemeClr val="tx1"/>
                </a:solidFill>
                <a:effectLst/>
                <a:latin typeface="+mn-lt"/>
                <a:ea typeface="+mn-ea"/>
                <a:cs typeface="+mn-cs"/>
                <a:hlinkClick r:id="rId3"/>
              </a:rPr>
              <a:t>ISO 27001</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còn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cung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mật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toàn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vẹn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sẵn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Đồng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nghĩa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hỗ</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5. </a:t>
            </a:r>
            <a:r>
              <a:rPr lang="en-US" sz="1200" b="1" kern="1200" dirty="0" err="1" smtClean="0">
                <a:solidFill>
                  <a:schemeClr val="tx1"/>
                </a:solidFill>
                <a:effectLst/>
                <a:latin typeface="+mn-lt"/>
                <a:ea typeface="+mn-ea"/>
                <a:cs typeface="+mn-cs"/>
              </a:rPr>
              <a:t>Hoạt</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động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trên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quy</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trình</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và</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hệ</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thống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nhất</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quán</a:t>
            </a: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ISO 27001 </a:t>
            </a:r>
            <a:r>
              <a:rPr lang="en-US" sz="1200" kern="1200" dirty="0" err="1" smtClean="0">
                <a:solidFill>
                  <a:schemeClr val="tx1"/>
                </a:solidFill>
                <a:effectLst/>
                <a:latin typeface="+mn-lt"/>
                <a:ea typeface="+mn-ea"/>
                <a:cs typeface="+mn-cs"/>
              </a:rPr>
              <a:t>giúp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huy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nguồn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lực</a:t>
            </a:r>
            <a:r>
              <a:rPr lang="en-US" sz="1200" kern="1200" dirty="0" smtClean="0">
                <a:solidFill>
                  <a:schemeClr val="tx1"/>
                </a:solidFill>
                <a:effectLst/>
                <a:latin typeface="+mn-lt"/>
                <a:ea typeface="+mn-ea"/>
                <a:cs typeface="+mn-cs"/>
              </a:rPr>
              <a:t> then </a:t>
            </a:r>
            <a:r>
              <a:rPr lang="en-US" sz="1200" kern="1200" dirty="0" err="1" smtClean="0">
                <a:solidFill>
                  <a:schemeClr val="tx1"/>
                </a:solidFill>
                <a:effectLst/>
                <a:latin typeface="+mn-lt"/>
                <a:ea typeface="+mn-ea"/>
                <a:cs typeface="+mn-cs"/>
              </a:rPr>
              <a:t>chốt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nhằm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đề</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thiểu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6. </a:t>
            </a:r>
            <a:r>
              <a:rPr lang="en-US" sz="1200" b="1" kern="1200" dirty="0" err="1" smtClean="0">
                <a:solidFill>
                  <a:schemeClr val="tx1"/>
                </a:solidFill>
                <a:effectLst/>
                <a:latin typeface="+mn-lt"/>
                <a:ea typeface="+mn-ea"/>
                <a:cs typeface="+mn-cs"/>
              </a:rPr>
              <a:t>Không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chỉ</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riêng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bộ</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phận</a:t>
            </a:r>
            <a:r>
              <a:rPr lang="en-US" sz="1200" b="1" kern="1200" dirty="0" smtClean="0">
                <a:solidFill>
                  <a:schemeClr val="tx1"/>
                </a:solidFill>
                <a:effectLst/>
                <a:latin typeface="+mn-lt"/>
                <a:ea typeface="+mn-ea"/>
                <a:cs typeface="+mn-cs"/>
              </a:rPr>
              <a:t> CNTT: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Trước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kia</a:t>
            </a:r>
            <a:r>
              <a:rPr lang="en-US" sz="1200" kern="1200" dirty="0" smtClean="0">
                <a:solidFill>
                  <a:schemeClr val="tx1"/>
                </a:solidFill>
                <a:effectLst/>
                <a:latin typeface="+mn-lt"/>
                <a:ea typeface="+mn-ea"/>
                <a:cs typeface="+mn-cs"/>
              </a:rPr>
              <a:t>, ISO 27001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tiêu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lĩnh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(CNTT). </a:t>
            </a:r>
            <a:r>
              <a:rPr lang="en-US" sz="1200" kern="1200" dirty="0" err="1" smtClean="0">
                <a:solidFill>
                  <a:schemeClr val="tx1"/>
                </a:solidFill>
                <a:effectLst/>
                <a:latin typeface="+mn-lt"/>
                <a:ea typeface="+mn-ea"/>
                <a:cs typeface="+mn-cs"/>
              </a:rPr>
              <a:t>Tuy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hiện</a:t>
            </a:r>
            <a:r>
              <a:rPr lang="en-US" sz="1200" kern="1200" dirty="0" smtClean="0">
                <a:solidFill>
                  <a:schemeClr val="tx1"/>
                </a:solidFill>
                <a:effectLst/>
                <a:latin typeface="+mn-lt"/>
                <a:ea typeface="+mn-ea"/>
                <a:cs typeface="+mn-cs"/>
              </a:rPr>
              <a:t> nay </a:t>
            </a:r>
            <a:r>
              <a:rPr lang="en-US" sz="1200" kern="1200" dirty="0" err="1" smtClean="0">
                <a:solidFill>
                  <a:schemeClr val="tx1"/>
                </a:solidFill>
                <a:effectLst/>
                <a:latin typeface="+mn-lt"/>
                <a:ea typeface="+mn-ea"/>
                <a:cs typeface="+mn-cs"/>
              </a:rPr>
              <a:t>tiêu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mở</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bao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toàn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bộ</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đốc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7. </a:t>
            </a:r>
            <a:r>
              <a:rPr lang="en-US" sz="1200" b="1" kern="1200" dirty="0" err="1" smtClean="0">
                <a:solidFill>
                  <a:schemeClr val="tx1"/>
                </a:solidFill>
                <a:effectLst/>
                <a:latin typeface="+mn-lt"/>
                <a:ea typeface="+mn-ea"/>
                <a:cs typeface="+mn-cs"/>
              </a:rPr>
              <a:t>Được</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đánh</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giá</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bởi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Tổ</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chức</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chứng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nhận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được</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công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nhận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Quốc</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dụ</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Vương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quốc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Anh</a:t>
            </a:r>
            <a:r>
              <a:rPr lang="en-US" sz="1200" kern="1200" dirty="0" smtClean="0">
                <a:solidFill>
                  <a:schemeClr val="tx1"/>
                </a:solidFill>
                <a:effectLst/>
                <a:latin typeface="+mn-lt"/>
                <a:ea typeface="+mn-ea"/>
                <a:cs typeface="+mn-cs"/>
              </a:rPr>
              <a:t> - UKAS). </a:t>
            </a:r>
            <a:r>
              <a:rPr lang="en-US" sz="1200" kern="1200" dirty="0" err="1" smtClean="0">
                <a:solidFill>
                  <a:schemeClr val="tx1"/>
                </a:solidFill>
                <a:effectLst/>
                <a:latin typeface="+mn-lt"/>
                <a:ea typeface="+mn-ea"/>
                <a:cs typeface="+mn-cs"/>
              </a:rPr>
              <a:t>Điều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chỉ</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ty</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trì</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hoạt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còn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giúp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năng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tìm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kiếm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hội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hợp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tác</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8. </a:t>
            </a:r>
            <a:r>
              <a:rPr lang="en-US" sz="1200" b="1" kern="1200" dirty="0" err="1" smtClean="0">
                <a:solidFill>
                  <a:schemeClr val="tx1"/>
                </a:solidFill>
                <a:effectLst/>
                <a:latin typeface="+mn-lt"/>
                <a:ea typeface="+mn-ea"/>
                <a:cs typeface="+mn-cs"/>
              </a:rPr>
              <a:t>Tăng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khả</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năng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trúng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thầu</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và</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cơ</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hội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ký</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kết</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hợp</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đồng</a:t>
            </a: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thường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về</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nguồn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tìm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hiểu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đối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tác</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nhà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cung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thường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họ</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dụng</a:t>
            </a:r>
            <a:r>
              <a:rPr lang="en-US" sz="1200" kern="1200" dirty="0" smtClean="0">
                <a:solidFill>
                  <a:schemeClr val="tx1"/>
                </a:solidFill>
                <a:effectLst/>
                <a:latin typeface="+mn-lt"/>
                <a:ea typeface="+mn-ea"/>
                <a:cs typeface="+mn-cs"/>
              </a:rPr>
              <a:t> ISO 27001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tiêu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thước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xem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đối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tác</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cậy</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không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tục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xem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xét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hồ</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bỏ</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thầu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9. </a:t>
            </a:r>
            <a:r>
              <a:rPr lang="en-US" sz="1200" b="1" kern="1200" dirty="0" err="1" smtClean="0">
                <a:solidFill>
                  <a:schemeClr val="tx1"/>
                </a:solidFill>
                <a:effectLst/>
                <a:latin typeface="+mn-lt"/>
                <a:ea typeface="+mn-ea"/>
                <a:cs typeface="+mn-cs"/>
              </a:rPr>
              <a:t>Cải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thiện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lợi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nhuận</a:t>
            </a: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vụ</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nghiêm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trọng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lãng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thời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gian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tiền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bạc</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vậy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trọng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tiềm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triển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khai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phòng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ngừa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nếu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bỏ</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thời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gian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tiền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khắc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phục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mà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nguyên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chủ</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tiềm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sở</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đó</a:t>
            </a:r>
            <a:r>
              <a:rPr lang="en-US" sz="1200" kern="1200" dirty="0" smtClean="0">
                <a:solidFill>
                  <a:schemeClr val="tx1"/>
                </a:solidFill>
                <a:effectLst/>
                <a:latin typeface="+mn-lt"/>
                <a:ea typeface="+mn-ea"/>
                <a:cs typeface="+mn-cs"/>
              </a:rPr>
              <a:t>, ISO 27001 </a:t>
            </a:r>
            <a:r>
              <a:rPr lang="en-US" sz="1200" kern="1200" dirty="0" err="1" smtClean="0">
                <a:solidFill>
                  <a:schemeClr val="tx1"/>
                </a:solidFill>
                <a:effectLst/>
                <a:latin typeface="+mn-lt"/>
                <a:ea typeface="+mn-ea"/>
                <a:cs typeface="+mn-cs"/>
              </a:rPr>
              <a:t>hướng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giúp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đúng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cung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đúng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chỗ</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đúng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lúc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đúng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người</a:t>
            </a:r>
            <a:r>
              <a:rPr lang="en-US" sz="1200" kern="1200" dirty="0" smtClean="0">
                <a:solidFill>
                  <a:schemeClr val="tx1"/>
                </a:solidFill>
                <a:effectLst/>
                <a:latin typeface="+mn-lt"/>
                <a:ea typeface="+mn-ea"/>
                <a:cs typeface="+mn-cs"/>
              </a:rPr>
              <a:t>.</a:t>
            </a:r>
          </a:p>
          <a:p>
            <a:pPr fontAlgn="base"/>
            <a:r>
              <a:rPr lang="en-US" sz="1200" b="1" kern="1200" dirty="0" smtClean="0">
                <a:solidFill>
                  <a:schemeClr val="tx1"/>
                </a:solidFill>
                <a:effectLst/>
                <a:latin typeface="+mn-lt"/>
                <a:ea typeface="+mn-ea"/>
                <a:cs typeface="+mn-cs"/>
              </a:rPr>
              <a:t>10. </a:t>
            </a:r>
            <a:r>
              <a:rPr lang="en-US" sz="1200" b="1" kern="1200" dirty="0" err="1" smtClean="0">
                <a:solidFill>
                  <a:schemeClr val="tx1"/>
                </a:solidFill>
                <a:effectLst/>
                <a:latin typeface="+mn-lt"/>
                <a:ea typeface="+mn-ea"/>
                <a:cs typeface="+mn-cs"/>
              </a:rPr>
              <a:t>Liên</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tục</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cải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tiến</a:t>
            </a: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Môi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trường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hiện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đang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ngừng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thay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đổi</a:t>
            </a:r>
            <a:r>
              <a:rPr lang="en-US" sz="1200" kern="1200" dirty="0" smtClean="0">
                <a:solidFill>
                  <a:schemeClr val="tx1"/>
                </a:solidFill>
                <a:effectLst/>
                <a:latin typeface="+mn-lt"/>
                <a:ea typeface="+mn-ea"/>
                <a:cs typeface="+mn-cs"/>
              </a:rPr>
              <a:t>. Do </a:t>
            </a:r>
            <a:r>
              <a:rPr lang="en-US" sz="1200" kern="1200" dirty="0" err="1" smtClean="0">
                <a:solidFill>
                  <a:schemeClr val="tx1"/>
                </a:solidFill>
                <a:effectLst/>
                <a:latin typeface="+mn-lt"/>
                <a:ea typeface="+mn-ea"/>
                <a:cs typeface="+mn-cs"/>
              </a:rPr>
              <a:t>vậy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thay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đổi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phù</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hợp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tăng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u="none" strike="noStrike" kern="1200" dirty="0" smtClean="0">
                <a:solidFill>
                  <a:schemeClr val="tx1"/>
                </a:solidFill>
                <a:effectLst/>
                <a:latin typeface="+mn-lt"/>
                <a:ea typeface="+mn-ea"/>
                <a:cs typeface="+mn-cs"/>
                <a:hlinkClick r:id="rId3"/>
              </a:rPr>
              <a:t>ISO 27001</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hỗ</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họ</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chỉ</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số</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trọng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quyết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phù</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hợp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tế</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9</a:t>
            </a:fld>
            <a:endParaRPr lang="en-US"/>
          </a:p>
        </p:txBody>
      </p:sp>
    </p:spTree>
    <p:extLst>
      <p:ext uri="{BB962C8B-B14F-4D97-AF65-F5344CB8AC3E}">
        <p14:creationId xmlns:p14="http://schemas.microsoft.com/office/powerpoint/2010/main" val="31944466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1. </a:t>
            </a:r>
            <a:r>
              <a:rPr lang="en-US" sz="1200" b="1" kern="1200" dirty="0" err="1" smtClean="0">
                <a:solidFill>
                  <a:schemeClr val="tx1"/>
                </a:solidFill>
                <a:effectLst/>
                <a:latin typeface="+mn-lt"/>
                <a:ea typeface="+mn-ea"/>
                <a:cs typeface="+mn-cs"/>
              </a:rPr>
              <a:t>Cấp</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độ</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tổ</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chức</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cam </a:t>
            </a:r>
            <a:r>
              <a:rPr lang="en-US" sz="1200" kern="1200" dirty="0" err="1" smtClean="0">
                <a:solidFill>
                  <a:schemeClr val="tx1"/>
                </a:solidFill>
                <a:effectLst/>
                <a:latin typeface="+mn-lt"/>
                <a:ea typeface="+mn-ea"/>
                <a:cs typeface="+mn-cs"/>
              </a:rPr>
              <a:t>kết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chỉ</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cam </a:t>
            </a:r>
            <a:r>
              <a:rPr lang="en-US" sz="1200" kern="1200" dirty="0" err="1" smtClean="0">
                <a:solidFill>
                  <a:schemeClr val="tx1"/>
                </a:solidFill>
                <a:effectLst/>
                <a:latin typeface="+mn-lt"/>
                <a:ea typeface="+mn-ea"/>
                <a:cs typeface="+mn-cs"/>
              </a:rPr>
              <a:t>kết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hiệu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lực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đưa</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chứng</a:t>
            </a:r>
            <a:r>
              <a:rPr lang="en-US" sz="1200" kern="1200" dirty="0" smtClean="0">
                <a:solidFill>
                  <a:schemeClr val="tx1"/>
                </a:solidFill>
                <a:effectLst/>
                <a:latin typeface="+mn-lt"/>
                <a:ea typeface="+mn-ea"/>
                <a:cs typeface="+mn-cs"/>
              </a:rPr>
              <a:t> minh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cù</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thích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chính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người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trị</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2. </a:t>
            </a:r>
            <a:r>
              <a:rPr lang="en-US" sz="1200" b="1" kern="1200" dirty="0" err="1" smtClean="0">
                <a:solidFill>
                  <a:schemeClr val="tx1"/>
                </a:solidFill>
                <a:effectLst/>
                <a:latin typeface="+mn-lt"/>
                <a:ea typeface="+mn-ea"/>
                <a:cs typeface="+mn-cs"/>
              </a:rPr>
              <a:t>Cấp</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độ</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pháp</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luật</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Tuân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thủ</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chứng</a:t>
            </a:r>
            <a:r>
              <a:rPr lang="en-US" sz="1200" kern="1200" dirty="0" smtClean="0">
                <a:solidFill>
                  <a:schemeClr val="tx1"/>
                </a:solidFill>
                <a:effectLst/>
                <a:latin typeface="+mn-lt"/>
                <a:ea typeface="+mn-ea"/>
                <a:cs typeface="+mn-cs"/>
              </a:rPr>
              <a:t> minh </a:t>
            </a:r>
            <a:r>
              <a:rPr lang="en-US" sz="1200" kern="1200" dirty="0" err="1" smtClean="0">
                <a:solidFill>
                  <a:schemeClr val="tx1"/>
                </a:solidFill>
                <a:effectLst/>
                <a:latin typeface="+mn-lt"/>
                <a:ea typeface="+mn-ea"/>
                <a:cs typeface="+mn-cs"/>
              </a:rPr>
              <a:t>cho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rằng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tuân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theo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tất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luật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qui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áp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dụng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trọng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bổ</a:t>
            </a:r>
            <a:r>
              <a:rPr lang="en-US" sz="1200" kern="1200" dirty="0" smtClean="0">
                <a:solidFill>
                  <a:schemeClr val="tx1"/>
                </a:solidFill>
                <a:effectLst/>
                <a:latin typeface="+mn-lt"/>
                <a:ea typeface="+mn-ea"/>
                <a:cs typeface="+mn-cs"/>
              </a:rPr>
              <a:t> sung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chuẩn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luật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tồn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khác</a:t>
            </a:r>
            <a:r>
              <a:rPr lang="en-US" sz="1200" kern="1200" dirty="0" smtClean="0">
                <a:solidFill>
                  <a:schemeClr val="tx1"/>
                </a:solidFill>
                <a:effectLst/>
                <a:latin typeface="+mn-lt"/>
                <a:ea typeface="+mn-ea"/>
                <a:cs typeface="+mn-cs"/>
              </a:rPr>
              <a:t>.</a:t>
            </a:r>
          </a:p>
          <a:p>
            <a:r>
              <a:rPr lang="en-US" sz="1200" b="1" kern="1200" dirty="0" smtClean="0">
                <a:solidFill>
                  <a:schemeClr val="tx1"/>
                </a:solidFill>
                <a:effectLst/>
                <a:latin typeface="+mn-lt"/>
                <a:ea typeface="+mn-ea"/>
                <a:cs typeface="+mn-cs"/>
              </a:rPr>
              <a:t>3. </a:t>
            </a:r>
            <a:r>
              <a:rPr lang="en-US" sz="1200" b="1" kern="1200" dirty="0" err="1" smtClean="0">
                <a:solidFill>
                  <a:schemeClr val="tx1"/>
                </a:solidFill>
                <a:effectLst/>
                <a:latin typeface="+mn-lt"/>
                <a:ea typeface="+mn-ea"/>
                <a:cs typeface="+mn-cs"/>
              </a:rPr>
              <a:t>Cấp</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độ</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điều</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hành</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Mang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lại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hiểu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tốt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về</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điểm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yếu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chúng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làm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thế</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nào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chúng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Tương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năng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sẵn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sàng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phụ</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thuộc</a:t>
            </a:r>
            <a:r>
              <a:rPr lang="en-US" sz="1200" kern="1200" dirty="0" smtClean="0">
                <a:solidFill>
                  <a:schemeClr val="tx1"/>
                </a:solidFill>
                <a:effectLst/>
                <a:latin typeface="+mn-lt"/>
                <a:ea typeface="+mn-ea"/>
                <a:cs typeface="+mn-cs"/>
              </a:rPr>
              <a:t> ở </a:t>
            </a:r>
            <a:r>
              <a:rPr lang="en-US" sz="1200" kern="1200" dirty="0" err="1" smtClean="0">
                <a:solidFill>
                  <a:schemeClr val="tx1"/>
                </a:solidFill>
                <a:effectLst/>
                <a:latin typeface="+mn-lt"/>
                <a:ea typeface="+mn-ea"/>
                <a:cs typeface="+mn-cs"/>
              </a:rPr>
              <a:t>cả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mềm</a:t>
            </a:r>
            <a:r>
              <a:rPr lang="en-US" sz="1200" kern="1200" dirty="0" smtClean="0">
                <a:solidFill>
                  <a:schemeClr val="tx1"/>
                </a:solidFill>
                <a:effectLst/>
                <a:latin typeface="+mn-lt"/>
                <a:ea typeface="+mn-ea"/>
                <a:cs typeface="+mn-cs"/>
              </a:rPr>
              <a:t>.</a:t>
            </a:r>
          </a:p>
          <a:p>
            <a:r>
              <a:rPr lang="en-US" sz="1200" b="1" kern="1200" dirty="0" smtClean="0">
                <a:solidFill>
                  <a:schemeClr val="tx1"/>
                </a:solidFill>
                <a:effectLst/>
                <a:latin typeface="+mn-lt"/>
                <a:ea typeface="+mn-ea"/>
                <a:cs typeface="+mn-cs"/>
              </a:rPr>
              <a:t>4. </a:t>
            </a:r>
            <a:r>
              <a:rPr lang="en-US" sz="1200" b="1" kern="1200" dirty="0" err="1" smtClean="0">
                <a:solidFill>
                  <a:schemeClr val="tx1"/>
                </a:solidFill>
                <a:effectLst/>
                <a:latin typeface="+mn-lt"/>
                <a:ea typeface="+mn-ea"/>
                <a:cs typeface="+mn-cs"/>
              </a:rPr>
              <a:t>Cấp</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độ</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thương</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mại</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nhiệm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cậy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thành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hàng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vững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khi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thấy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năng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chuyên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Chứng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chỉ</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giúp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nhìn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riêng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đối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thủ</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thị</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trường</a:t>
            </a:r>
            <a:r>
              <a:rPr lang="en-US" sz="1200" kern="1200" dirty="0" smtClean="0">
                <a:solidFill>
                  <a:schemeClr val="tx1"/>
                </a:solidFill>
                <a:effectLst/>
                <a:latin typeface="+mn-lt"/>
                <a:ea typeface="+mn-ea"/>
                <a:cs typeface="+mn-cs"/>
              </a:rPr>
              <a:t>.</a:t>
            </a:r>
          </a:p>
          <a:p>
            <a:r>
              <a:rPr lang="en-US" sz="1200" b="1" kern="1200" dirty="0" smtClean="0">
                <a:solidFill>
                  <a:schemeClr val="tx1"/>
                </a:solidFill>
                <a:effectLst/>
                <a:latin typeface="+mn-lt"/>
                <a:ea typeface="+mn-ea"/>
                <a:cs typeface="+mn-cs"/>
              </a:rPr>
              <a:t>5. </a:t>
            </a:r>
            <a:r>
              <a:rPr lang="en-US" sz="1200" b="1" kern="1200" dirty="0" err="1" smtClean="0">
                <a:solidFill>
                  <a:schemeClr val="tx1"/>
                </a:solidFill>
                <a:effectLst/>
                <a:latin typeface="+mn-lt"/>
                <a:ea typeface="+mn-ea"/>
                <a:cs typeface="+mn-cs"/>
              </a:rPr>
              <a:t>Cấp</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độ</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tài</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chính</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Tiết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kiệm</a:t>
            </a:r>
            <a:r>
              <a:rPr lang="en-US" sz="1200" kern="1200" dirty="0" smtClean="0">
                <a:solidFill>
                  <a:schemeClr val="tx1"/>
                </a:solidFill>
                <a:effectLst/>
                <a:latin typeface="+mn-lt"/>
                <a:ea typeface="+mn-ea"/>
                <a:cs typeface="+mn-cs"/>
              </a:rPr>
              <a:t> chi </a:t>
            </a:r>
            <a:r>
              <a:rPr lang="en-US" sz="1200" kern="1200" dirty="0" err="1" smtClean="0">
                <a:solidFill>
                  <a:schemeClr val="tx1"/>
                </a:solidFill>
                <a:effectLst/>
                <a:latin typeface="+mn-lt"/>
                <a:ea typeface="+mn-ea"/>
                <a:cs typeface="+mn-cs"/>
              </a:rPr>
              <a:t>phí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khắc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phục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lỗ</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hỏng</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khả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năng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giảm</a:t>
            </a:r>
            <a:r>
              <a:rPr lang="en-US" sz="1200" kern="1200" dirty="0" smtClean="0">
                <a:solidFill>
                  <a:schemeClr val="tx1"/>
                </a:solidFill>
                <a:effectLst/>
                <a:latin typeface="+mn-lt"/>
                <a:ea typeface="+mn-ea"/>
                <a:cs typeface="+mn-cs"/>
              </a:rPr>
              <a:t> chi </a:t>
            </a:r>
            <a:r>
              <a:rPr lang="en-US" sz="1200" kern="1200" dirty="0" err="1" smtClean="0">
                <a:solidFill>
                  <a:schemeClr val="tx1"/>
                </a:solidFill>
                <a:effectLst/>
                <a:latin typeface="+mn-lt"/>
                <a:ea typeface="+mn-ea"/>
                <a:cs typeface="+mn-cs"/>
              </a:rPr>
              <a:t>phí</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bảo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hiểm</a:t>
            </a:r>
            <a:r>
              <a:rPr lang="en-US" sz="1200" kern="1200" dirty="0" smtClean="0">
                <a:solidFill>
                  <a:schemeClr val="tx1"/>
                </a:solidFill>
                <a:effectLst/>
                <a:latin typeface="+mn-lt"/>
                <a:ea typeface="+mn-ea"/>
                <a:cs typeface="+mn-cs"/>
              </a:rPr>
              <a:t>.</a:t>
            </a:r>
          </a:p>
          <a:p>
            <a:r>
              <a:rPr lang="en-US" sz="1200" b="1" kern="1200" dirty="0" smtClean="0">
                <a:solidFill>
                  <a:schemeClr val="tx1"/>
                </a:solidFill>
                <a:effectLst/>
                <a:latin typeface="+mn-lt"/>
                <a:ea typeface="+mn-ea"/>
                <a:cs typeface="+mn-cs"/>
              </a:rPr>
              <a:t>6. </a:t>
            </a:r>
            <a:r>
              <a:rPr lang="en-US" sz="1200" b="1" kern="1200" dirty="0" err="1" smtClean="0">
                <a:solidFill>
                  <a:schemeClr val="tx1"/>
                </a:solidFill>
                <a:effectLst/>
                <a:latin typeface="+mn-lt"/>
                <a:ea typeface="+mn-ea"/>
                <a:cs typeface="+mn-cs"/>
              </a:rPr>
              <a:t>Cấp</a:t>
            </a:r>
            <a:r>
              <a:rPr lang="en-US" sz="1200" b="1"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độ</a:t>
            </a:r>
            <a:r>
              <a:rPr lang="en-US" sz="1200" b="1" kern="1200" dirty="0" smtClean="0">
                <a:solidFill>
                  <a:schemeClr val="tx1"/>
                </a:solidFill>
                <a:effectLst/>
                <a:latin typeface="+mn-lt"/>
                <a:ea typeface="+mn-ea"/>
                <a:cs typeface="+mn-cs"/>
              </a:rPr>
              <a:t> con </a:t>
            </a:r>
            <a:r>
              <a:rPr lang="en-US" sz="1200" b="1" kern="1200" dirty="0" err="1" smtClean="0">
                <a:solidFill>
                  <a:schemeClr val="tx1"/>
                </a:solidFill>
                <a:effectLst/>
                <a:latin typeface="+mn-lt"/>
                <a:ea typeface="+mn-ea"/>
                <a:cs typeface="+mn-cs"/>
              </a:rPr>
              <a:t>người</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Cải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tiến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nhân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về</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vấn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đề</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nhiệm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họ</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69E22E6-84BE-47C9-A40C-5BEF447F0D67}" type="slidenum">
              <a:rPr lang="en-US" smtClean="0"/>
              <a:t>10</a:t>
            </a:fld>
            <a:endParaRPr lang="en-US"/>
          </a:p>
        </p:txBody>
      </p:sp>
    </p:spTree>
    <p:extLst>
      <p:ext uri="{BB962C8B-B14F-4D97-AF65-F5344CB8AC3E}">
        <p14:creationId xmlns:p14="http://schemas.microsoft.com/office/powerpoint/2010/main" val="42707772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kern="1200" dirty="0" smtClean="0">
                <a:solidFill>
                  <a:schemeClr val="tx1"/>
                </a:solidFill>
                <a:effectLst/>
                <a:latin typeface="+mn-lt"/>
                <a:ea typeface="+mn-ea"/>
                <a:cs typeface="+mn-cs"/>
              </a:rPr>
              <a:t>1. </a:t>
            </a:r>
            <a:r>
              <a:rPr lang="en-US" sz="1200" b="0" kern="1200" dirty="0" err="1" smtClean="0">
                <a:solidFill>
                  <a:schemeClr val="tx1"/>
                </a:solidFill>
                <a:effectLst/>
                <a:latin typeface="+mn-lt"/>
                <a:ea typeface="+mn-ea"/>
                <a:cs typeface="+mn-cs"/>
              </a:rPr>
              <a:t>Xác</a:t>
            </a:r>
            <a:r>
              <a:rPr lang="en-US"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định</a:t>
            </a:r>
            <a:r>
              <a:rPr lang="en-US"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lợi</a:t>
            </a:r>
            <a:r>
              <a:rPr lang="en-US"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ích</a:t>
            </a:r>
            <a:endParaRPr lang="en-US" sz="1200" b="1" kern="1200" dirty="0" smtClean="0">
              <a:solidFill>
                <a:schemeClr val="tx1"/>
              </a:solidFill>
              <a:effectLst/>
              <a:latin typeface="+mn-lt"/>
              <a:ea typeface="+mn-ea"/>
              <a:cs typeface="+mn-cs"/>
            </a:endParaRPr>
          </a:p>
          <a:p>
            <a:pPr fontAlgn="base"/>
            <a:r>
              <a:rPr lang="en-US" sz="1200" kern="1200" dirty="0" err="1" smtClean="0">
                <a:solidFill>
                  <a:schemeClr val="tx1"/>
                </a:solidFill>
                <a:effectLst/>
                <a:latin typeface="+mn-lt"/>
                <a:ea typeface="+mn-ea"/>
                <a:cs typeface="+mn-cs"/>
              </a:rPr>
              <a:t>Nhóm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lợi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ích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qua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áp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dụng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thông</a:t>
            </a:r>
            <a:r>
              <a:rPr lang="en-US" sz="1200" kern="1200" dirty="0" smtClean="0">
                <a:solidFill>
                  <a:schemeClr val="tx1"/>
                </a:solidFill>
                <a:effectLst/>
                <a:latin typeface="+mn-lt"/>
                <a:ea typeface="+mn-ea"/>
                <a:cs typeface="+mn-cs"/>
              </a:rPr>
              <a:t> tin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ISO 27001.</a:t>
            </a:r>
          </a:p>
          <a:p>
            <a:pPr fontAlgn="base"/>
            <a:r>
              <a:rPr lang="en-US" sz="1200" kern="1200" dirty="0" err="1" smtClean="0">
                <a:solidFill>
                  <a:schemeClr val="tx1"/>
                </a:solidFill>
                <a:effectLst/>
                <a:latin typeface="+mn-lt"/>
                <a:ea typeface="+mn-ea"/>
                <a:cs typeface="+mn-cs"/>
              </a:rPr>
              <a:t>Sau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bạn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chỉ</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một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chuyên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vấn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nghiệm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những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hiểu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cần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ISO 27001.</a:t>
            </a:r>
          </a:p>
          <a:p>
            <a:pPr fontAlgn="base"/>
            <a:r>
              <a:rPr lang="en-US" sz="1200" b="0" kern="1200" dirty="0" smtClean="0">
                <a:solidFill>
                  <a:schemeClr val="tx1"/>
                </a:solidFill>
                <a:effectLst/>
                <a:latin typeface="+mn-lt"/>
                <a:ea typeface="+mn-ea"/>
                <a:cs typeface="+mn-cs"/>
              </a:rPr>
              <a:t>2. </a:t>
            </a:r>
            <a:r>
              <a:rPr lang="en-US" sz="1200" b="0" kern="1200" dirty="0" err="1" smtClean="0">
                <a:solidFill>
                  <a:schemeClr val="tx1"/>
                </a:solidFill>
                <a:effectLst/>
                <a:latin typeface="+mn-lt"/>
                <a:ea typeface="+mn-ea"/>
                <a:cs typeface="+mn-cs"/>
              </a:rPr>
              <a:t>Đánh</a:t>
            </a:r>
            <a:r>
              <a:rPr lang="en-US"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giá</a:t>
            </a:r>
            <a:r>
              <a:rPr lang="en-US"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rủi</a:t>
            </a:r>
            <a:r>
              <a:rPr lang="en-US"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ro</a:t>
            </a:r>
            <a:endParaRPr lang="en-US" sz="1200" b="1" kern="1200" dirty="0" smtClean="0">
              <a:solidFill>
                <a:schemeClr val="tx1"/>
              </a:solidFill>
              <a:effectLst/>
              <a:latin typeface="+mn-lt"/>
              <a:ea typeface="+mn-ea"/>
              <a:cs typeface="+mn-cs"/>
            </a:endParaRPr>
          </a:p>
          <a:p>
            <a:pPr fontAlgn="base"/>
            <a:r>
              <a:rPr lang="en-US" sz="1200" kern="1200" dirty="0" err="1" smtClean="0">
                <a:solidFill>
                  <a:schemeClr val="tx1"/>
                </a:solidFill>
                <a:effectLst/>
                <a:latin typeface="+mn-lt"/>
                <a:ea typeface="+mn-ea"/>
                <a:cs typeface="+mn-cs"/>
              </a:rPr>
              <a:t>Công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bắt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đầu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việc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sau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về</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trong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toàn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Mỗi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đều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về</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nguy</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diễn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cao</a:t>
            </a:r>
            <a:r>
              <a:rPr lang="en-US" sz="1200" kern="1200" dirty="0" smtClean="0">
                <a:solidFill>
                  <a:schemeClr val="tx1"/>
                </a:solidFill>
                <a:effectLst/>
                <a:latin typeface="+mn-lt"/>
                <a:ea typeface="+mn-ea"/>
                <a:cs typeface="+mn-cs"/>
              </a:rPr>
              <a:t> hay </a:t>
            </a:r>
            <a:r>
              <a:rPr lang="en-US" sz="1200" kern="1200" dirty="0" err="1" smtClean="0">
                <a:solidFill>
                  <a:schemeClr val="tx1"/>
                </a:solidFill>
                <a:effectLst/>
                <a:latin typeface="+mn-lt"/>
                <a:ea typeface="+mn-ea"/>
                <a:cs typeface="+mn-cs"/>
              </a:rPr>
              <a:t>thấp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đánh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ảnh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hưởng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của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từng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đối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với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tổ</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chức</a:t>
            </a:r>
            <a:r>
              <a:rPr lang="en-US" sz="1200" kern="1200" dirty="0" smtClean="0">
                <a:solidFill>
                  <a:schemeClr val="tx1"/>
                </a:solidFill>
                <a:effectLst/>
                <a:latin typeface="+mn-lt"/>
                <a:ea typeface="+mn-ea"/>
                <a:cs typeface="+mn-cs"/>
              </a:rPr>
              <a:t>.</a:t>
            </a:r>
          </a:p>
          <a:p>
            <a:pPr fontAlgn="base"/>
            <a:r>
              <a:rPr lang="en-US" sz="1200" b="0" kern="1200" dirty="0" smtClean="0">
                <a:solidFill>
                  <a:schemeClr val="tx1"/>
                </a:solidFill>
                <a:effectLst/>
                <a:latin typeface="+mn-lt"/>
                <a:ea typeface="+mn-ea"/>
                <a:cs typeface="+mn-cs"/>
              </a:rPr>
              <a:t>3. </a:t>
            </a:r>
            <a:r>
              <a:rPr lang="en-US" sz="1200" b="0" kern="1200" dirty="0" err="1" smtClean="0">
                <a:solidFill>
                  <a:schemeClr val="tx1"/>
                </a:solidFill>
                <a:effectLst/>
                <a:latin typeface="+mn-lt"/>
                <a:ea typeface="+mn-ea"/>
                <a:cs typeface="+mn-cs"/>
              </a:rPr>
              <a:t>Kiểm</a:t>
            </a:r>
            <a:r>
              <a:rPr lang="en-US"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soát</a:t>
            </a:r>
            <a:r>
              <a:rPr lang="en-US"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thực</a:t>
            </a:r>
            <a:r>
              <a:rPr lang="en-US" sz="1200" b="0" kern="1200" dirty="0" smtClean="0">
                <a:solidFill>
                  <a:schemeClr val="tx1"/>
                </a:solidFill>
                <a:effectLst/>
                <a:latin typeface="+mn-lt"/>
                <a:ea typeface="+mn-ea"/>
                <a:cs typeface="+mn-cs"/>
              </a:rPr>
              <a:t> </a:t>
            </a:r>
            <a:r>
              <a:rPr lang="en-US" sz="1200" b="0" kern="1200" dirty="0" err="1" smtClean="0">
                <a:solidFill>
                  <a:schemeClr val="tx1"/>
                </a:solidFill>
                <a:effectLst/>
                <a:latin typeface="+mn-lt"/>
                <a:ea typeface="+mn-ea"/>
                <a:cs typeface="+mn-cs"/>
              </a:rPr>
              <a:t>hiện</a:t>
            </a:r>
            <a:endParaRPr lang="en-US" sz="1200" b="1" kern="1200" dirty="0" smtClean="0">
              <a:solidFill>
                <a:schemeClr val="tx1"/>
              </a:solidFill>
              <a:effectLst/>
              <a:latin typeface="+mn-lt"/>
              <a:ea typeface="+mn-ea"/>
              <a:cs typeface="+mn-cs"/>
            </a:endParaRPr>
          </a:p>
          <a:p>
            <a:pPr fontAlgn="base"/>
            <a:r>
              <a:rPr lang="en-US" sz="1200" kern="1200" dirty="0" err="1" smtClean="0">
                <a:solidFill>
                  <a:schemeClr val="tx1"/>
                </a:solidFill>
                <a:effectLst/>
                <a:latin typeface="+mn-lt"/>
                <a:ea typeface="+mn-ea"/>
                <a:cs typeface="+mn-cs"/>
              </a:rPr>
              <a:t>Từ</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danh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sách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đã</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áp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dụng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biện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pháp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kiểm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thích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hợp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giảm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xuống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mức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độ</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chấp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nhận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a:t>
            </a:r>
          </a:p>
          <a:p>
            <a:pPr fontAlgn="base"/>
            <a:r>
              <a:rPr lang="en-US" sz="1200" kern="1200" dirty="0" err="1" smtClean="0">
                <a:solidFill>
                  <a:schemeClr val="tx1"/>
                </a:solidFill>
                <a:effectLst/>
                <a:latin typeface="+mn-lt"/>
                <a:ea typeface="+mn-ea"/>
                <a:cs typeface="+mn-cs"/>
              </a:rPr>
              <a:t>Sau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hệ</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thống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được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thiết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lập</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quản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cố</a:t>
            </a:r>
            <a:r>
              <a:rPr lang="en-US" sz="1200" kern="1200" dirty="0" smtClean="0">
                <a:solidFill>
                  <a:schemeClr val="tx1"/>
                </a:solidFill>
                <a:effectLst/>
                <a:latin typeface="+mn-lt"/>
                <a:ea typeface="+mn-ea"/>
                <a:cs typeface="+mn-cs"/>
              </a:rPr>
              <a:t> an </a:t>
            </a:r>
            <a:r>
              <a:rPr lang="en-US" sz="1200" kern="1200" dirty="0" err="1" smtClean="0">
                <a:solidFill>
                  <a:schemeClr val="tx1"/>
                </a:solidFill>
                <a:effectLst/>
                <a:latin typeface="+mn-lt"/>
                <a:ea typeface="+mn-ea"/>
                <a:cs typeface="+mn-cs"/>
              </a:rPr>
              <a:t>ninh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và</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liên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tục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giám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sát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quá</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trình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xác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định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các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rủi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mới</a:t>
            </a:r>
            <a:r>
              <a:rPr lang="en-US" sz="1200" kern="1200" dirty="0" smtClean="0">
                <a:solidFill>
                  <a:schemeClr val="tx1"/>
                </a:solidFill>
                <a:effectLst/>
                <a:latin typeface="+mn-lt"/>
                <a:ea typeface="+mn-ea"/>
                <a:cs typeface="+mn-cs"/>
              </a:rPr>
              <a:t>.</a:t>
            </a:r>
          </a:p>
          <a:p>
            <a:pPr fontAlgn="base"/>
            <a:endParaRPr lang="en-US" sz="1200" kern="1200" dirty="0" smtClean="0">
              <a:solidFill>
                <a:schemeClr val="tx1"/>
              </a:solidFill>
              <a:effectLst/>
              <a:latin typeface="+mn-lt"/>
              <a:ea typeface="+mn-ea"/>
              <a:cs typeface="+mn-cs"/>
            </a:endParaRPr>
          </a:p>
          <a:p>
            <a:pPr fontAlgn="base"/>
            <a:endParaRPr lang="en-US" sz="1200" kern="1200" dirty="0" smtClean="0">
              <a:solidFill>
                <a:schemeClr val="tx1"/>
              </a:solidFill>
              <a:effectLst/>
              <a:latin typeface="+mn-lt"/>
              <a:ea typeface="+mn-ea"/>
              <a:cs typeface="+mn-cs"/>
            </a:endParaRPr>
          </a:p>
          <a:p>
            <a:pPr fontAlgn="base"/>
            <a:endParaRPr lang="en-US" sz="1200" kern="1200" dirty="0" smtClean="0">
              <a:solidFill>
                <a:schemeClr val="tx1"/>
              </a:solidFill>
              <a:effectLst/>
              <a:latin typeface="+mn-lt"/>
              <a:ea typeface="+mn-ea"/>
              <a:cs typeface="+mn-cs"/>
            </a:endParaRPr>
          </a:p>
          <a:p>
            <a:pPr fontAlgn="base"/>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11</a:t>
            </a:fld>
            <a:endParaRPr lang="en-US"/>
          </a:p>
        </p:txBody>
      </p:sp>
    </p:spTree>
    <p:extLst>
      <p:ext uri="{BB962C8B-B14F-4D97-AF65-F5344CB8AC3E}">
        <p14:creationId xmlns:p14="http://schemas.microsoft.com/office/powerpoint/2010/main" val="2297686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lnSpc>
                <a:spcPct val="90000"/>
              </a:lnSpc>
            </a:pPr>
            <a:r>
              <a:rPr lang="en-US" dirty="0" smtClean="0"/>
              <a:t>Security is everyone’s responsibility</a:t>
            </a:r>
            <a:endParaRPr lang="tr-TR" dirty="0" smtClean="0"/>
          </a:p>
          <a:p>
            <a:pPr eaLnBrk="1" hangingPunct="1">
              <a:lnSpc>
                <a:spcPct val="90000"/>
              </a:lnSpc>
            </a:pPr>
            <a:r>
              <a:rPr lang="en-US" dirty="0" smtClean="0"/>
              <a:t>All levels of management accountable</a:t>
            </a:r>
            <a:endParaRPr lang="tr-TR" dirty="0" smtClean="0"/>
          </a:p>
          <a:p>
            <a:pPr eaLnBrk="1" hangingPunct="1"/>
            <a:r>
              <a:rPr lang="tr-TR" dirty="0" smtClean="0"/>
              <a:t>Everyone should consider in</a:t>
            </a:r>
            <a:r>
              <a:rPr lang="en-US" dirty="0" smtClean="0"/>
              <a:t> their daily roles</a:t>
            </a:r>
          </a:p>
          <a:p>
            <a:pPr lvl="1" eaLnBrk="1" hangingPunct="1"/>
            <a:r>
              <a:rPr lang="en-US" dirty="0" smtClean="0"/>
              <a:t>Attitude (willing/aims/wants/targets)</a:t>
            </a:r>
          </a:p>
          <a:p>
            <a:pPr lvl="1" eaLnBrk="1" hangingPunct="1"/>
            <a:r>
              <a:rPr lang="en-US" dirty="0" smtClean="0"/>
              <a:t>Knowledge (what to do?)</a:t>
            </a:r>
          </a:p>
          <a:p>
            <a:pPr lvl="1" eaLnBrk="1" hangingPunct="1"/>
            <a:r>
              <a:rPr lang="en-US" dirty="0" smtClean="0"/>
              <a:t>Skill (how to do?)</a:t>
            </a:r>
          </a:p>
          <a:p>
            <a:pPr eaLnBrk="1" hangingPunct="1"/>
            <a:r>
              <a:rPr lang="en-US" dirty="0" smtClean="0"/>
              <a:t>Security is integrated into all operations</a:t>
            </a:r>
            <a:endParaRPr lang="tr-TR" dirty="0" smtClean="0"/>
          </a:p>
          <a:p>
            <a:pPr eaLnBrk="1" hangingPunct="1"/>
            <a:r>
              <a:rPr lang="en-US" dirty="0" smtClean="0"/>
              <a:t>Security performance </a:t>
            </a:r>
            <a:r>
              <a:rPr lang="tr-TR" dirty="0" smtClean="0"/>
              <a:t>should be</a:t>
            </a:r>
            <a:r>
              <a:rPr lang="en-US" dirty="0" smtClean="0"/>
              <a:t> measured</a:t>
            </a:r>
          </a:p>
          <a:p>
            <a:pPr eaLnBrk="1" hangingPunct="1"/>
            <a:endParaRPr lang="en-US" dirty="0" smtClean="0"/>
          </a:p>
          <a:p>
            <a:pPr eaLnBrk="1" hangingPunct="1"/>
            <a:endParaRPr lang="en-US" dirty="0" smtClean="0"/>
          </a:p>
          <a:p>
            <a:pPr lvl="1" eaLnBrk="1" hangingPunct="1"/>
            <a:endParaRPr lang="en-US" dirty="0" smtClean="0"/>
          </a:p>
          <a:p>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13</a:t>
            </a:fld>
            <a:endParaRPr lang="en-US"/>
          </a:p>
        </p:txBody>
      </p:sp>
    </p:spTree>
    <p:extLst>
      <p:ext uri="{BB962C8B-B14F-4D97-AF65-F5344CB8AC3E}">
        <p14:creationId xmlns:p14="http://schemas.microsoft.com/office/powerpoint/2010/main" val="2787840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lnSpc>
                <a:spcPct val="90000"/>
              </a:lnSpc>
            </a:pPr>
            <a:r>
              <a:rPr lang="vi-VN" dirty="0" smtClean="0"/>
              <a:t>Bất kỳ thời điểm nào là thích hợp để giới thiệu ISMS </a:t>
            </a:r>
          </a:p>
          <a:p>
            <a:pPr eaLnBrk="1" hangingPunct="1">
              <a:lnSpc>
                <a:spcPct val="90000"/>
              </a:lnSpc>
            </a:pPr>
            <a:r>
              <a:rPr lang="vi-VN" dirty="0" smtClean="0"/>
              <a:t>Dự thảo Kế hoạch kinh doanh ISMS &amp; Dự án </a:t>
            </a:r>
          </a:p>
          <a:p>
            <a:pPr eaLnBrk="1" hangingPunct="1">
              <a:lnSpc>
                <a:spcPct val="90000"/>
              </a:lnSpc>
            </a:pPr>
            <a:r>
              <a:rPr lang="vi-VN" dirty="0" smtClean="0"/>
              <a:t>Trường hợp kinh doanh hiện ISMS cho Ban Quản lý xem xét, chấp thuận ngân sách </a:t>
            </a:r>
          </a:p>
          <a:p>
            <a:pPr eaLnBrk="1" hangingPunct="1">
              <a:lnSpc>
                <a:spcPct val="90000"/>
              </a:lnSpc>
            </a:pPr>
            <a:r>
              <a:rPr lang="vi-VN" dirty="0" smtClean="0"/>
              <a:t>Hội đồng quản trị nên lại dự thảo Kế hoạch chiến lược bao gồm các ISMS mới được phê duyệt </a:t>
            </a:r>
          </a:p>
          <a:p>
            <a:pPr eaLnBrk="1" hangingPunct="1">
              <a:lnSpc>
                <a:spcPct val="90000"/>
              </a:lnSpc>
            </a:pPr>
            <a:endParaRPr lang="vi-VN" dirty="0" smtClean="0"/>
          </a:p>
          <a:p>
            <a:pPr eaLnBrk="1" hangingPunct="1">
              <a:lnSpc>
                <a:spcPct val="90000"/>
              </a:lnSpc>
            </a:pPr>
            <a:r>
              <a:rPr lang="vi-VN" dirty="0" smtClean="0"/>
              <a:t>Tại sao nó phải được bao gồm? </a:t>
            </a:r>
          </a:p>
          <a:p>
            <a:pPr eaLnBrk="1" hangingPunct="1">
              <a:lnSpc>
                <a:spcPct val="90000"/>
              </a:lnSpc>
            </a:pPr>
            <a:endParaRPr lang="vi-VN" dirty="0" smtClean="0"/>
          </a:p>
          <a:p>
            <a:pPr eaLnBrk="1" hangingPunct="1">
              <a:lnSpc>
                <a:spcPct val="90000"/>
              </a:lnSpc>
            </a:pPr>
            <a:r>
              <a:rPr lang="vi-VN" dirty="0" smtClean="0"/>
              <a:t>ISMS bảo vệ tổ chức </a:t>
            </a:r>
          </a:p>
          <a:p>
            <a:pPr eaLnBrk="1" hangingPunct="1">
              <a:lnSpc>
                <a:spcPct val="90000"/>
              </a:lnSpc>
            </a:pPr>
            <a:r>
              <a:rPr lang="vi-VN" dirty="0" smtClean="0"/>
              <a:t>Ban Quản lý có trách nhiệm bảo vệ</a:t>
            </a:r>
            <a:r>
              <a:rPr lang="en-US" baseline="0" dirty="0" smtClean="0"/>
              <a:t> </a:t>
            </a:r>
            <a:endParaRPr lang="vi-VN" dirty="0" smtClean="0"/>
          </a:p>
          <a:p>
            <a:pPr eaLnBrk="1" hangingPunct="1">
              <a:lnSpc>
                <a:spcPct val="90000"/>
              </a:lnSpc>
            </a:pPr>
            <a:r>
              <a:rPr lang="vi-VN" dirty="0" smtClean="0"/>
              <a:t>Ban Quản lý có trách nhiệm ISMS (Không phải là Cục CNTT) </a:t>
            </a:r>
          </a:p>
          <a:p>
            <a:pPr eaLnBrk="1" hangingPunct="1">
              <a:lnSpc>
                <a:spcPct val="90000"/>
              </a:lnSpc>
            </a:pPr>
            <a:r>
              <a:rPr lang="vi-VN" dirty="0" smtClean="0"/>
              <a:t>Một kế hoạch chiến lược bao gồm ISMS (Không có khoảng trống hay không rõ ràng)</a:t>
            </a:r>
          </a:p>
          <a:p>
            <a:pPr eaLnBrk="1" hangingPunct="1">
              <a:lnSpc>
                <a:spcPct val="90000"/>
              </a:lnSpc>
            </a:pPr>
            <a:r>
              <a:rPr lang="vi-VN" dirty="0" smtClean="0"/>
              <a:t>Liên kết của ngân sách (ISMS được tài trợ một cách chính xác) </a:t>
            </a:r>
          </a:p>
          <a:p>
            <a:pPr eaLnBrk="1" hangingPunct="1">
              <a:lnSpc>
                <a:spcPct val="90000"/>
              </a:lnSpc>
            </a:pPr>
            <a:r>
              <a:rPr lang="vi-VN" dirty="0" smtClean="0"/>
              <a:t>Thống nhất phân bổ các nguồn lực (ISMS được bao gồm trong vai trò và trách nhiệm) </a:t>
            </a:r>
          </a:p>
          <a:p>
            <a:pPr eaLnBrk="1" hangingPunct="1">
              <a:lnSpc>
                <a:spcPct val="90000"/>
              </a:lnSpc>
            </a:pPr>
            <a:r>
              <a:rPr lang="vi-VN" dirty="0" smtClean="0"/>
              <a:t>Liên kết các mục tiêu tổ chức </a:t>
            </a:r>
          </a:p>
          <a:p>
            <a:pPr eaLnBrk="1" hangingPunct="1">
              <a:lnSpc>
                <a:spcPct val="90000"/>
              </a:lnSpc>
            </a:pPr>
            <a:endParaRPr lang="vi-VN" dirty="0" smtClean="0"/>
          </a:p>
          <a:p>
            <a:pPr eaLnBrk="1" hangingPunct="1">
              <a:lnSpc>
                <a:spcPct val="90000"/>
              </a:lnSpc>
            </a:pPr>
            <a:endParaRPr lang="vi-VN" dirty="0" smtClean="0"/>
          </a:p>
          <a:p>
            <a:pPr eaLnBrk="1" hangingPunct="1">
              <a:lnSpc>
                <a:spcPct val="90000"/>
              </a:lnSpc>
            </a:pPr>
            <a:r>
              <a:rPr lang="vi-VN" dirty="0" smtClean="0"/>
              <a:t>Nếu không có Hội đồng quản trị quyền ISMS sẽ không được thực hiện nghiêm túc bởi phần còn lại của tổ chức, </a:t>
            </a:r>
          </a:p>
          <a:p>
            <a:pPr eaLnBrk="1" hangingPunct="1">
              <a:lnSpc>
                <a:spcPct val="90000"/>
              </a:lnSpc>
            </a:pPr>
            <a:r>
              <a:rPr lang="vi-VN" dirty="0" smtClean="0"/>
              <a:t>và kinh phí và nguồn lực ISMS sẽ rất khó khăn hoặc không thể có được </a:t>
            </a:r>
          </a:p>
          <a:p>
            <a:pPr eaLnBrk="1" hangingPunct="1">
              <a:lnSpc>
                <a:spcPct val="90000"/>
              </a:lnSpc>
            </a:pPr>
            <a:r>
              <a:rPr lang="vi-VN" dirty="0" smtClean="0"/>
              <a:t>Hội đồng quản trị có trách nhiệm bảo vệ chủ sở hữu vốn </a:t>
            </a:r>
          </a:p>
        </p:txBody>
      </p:sp>
      <p:sp>
        <p:nvSpPr>
          <p:cNvPr id="4" name="Slide Number Placeholder 3"/>
          <p:cNvSpPr>
            <a:spLocks noGrp="1"/>
          </p:cNvSpPr>
          <p:nvPr>
            <p:ph type="sldNum" sz="quarter" idx="10"/>
          </p:nvPr>
        </p:nvSpPr>
        <p:spPr/>
        <p:txBody>
          <a:bodyPr/>
          <a:lstStyle/>
          <a:p>
            <a:fld id="{969E22E6-84BE-47C9-A40C-5BEF447F0D67}" type="slidenum">
              <a:rPr lang="en-US" smtClean="0"/>
              <a:t>16</a:t>
            </a:fld>
            <a:endParaRPr lang="en-US"/>
          </a:p>
        </p:txBody>
      </p:sp>
    </p:spTree>
    <p:extLst>
      <p:ext uri="{BB962C8B-B14F-4D97-AF65-F5344CB8AC3E}">
        <p14:creationId xmlns:p14="http://schemas.microsoft.com/office/powerpoint/2010/main" val="20531170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smtClean="0">
                <a:solidFill>
                  <a:schemeClr val="tx1"/>
                </a:solidFill>
                <a:effectLst/>
                <a:latin typeface="+mn-lt"/>
                <a:ea typeface="+mn-ea"/>
                <a:cs typeface="+mn-cs"/>
              </a:rPr>
              <a:t>SO 27000 TOOLKIT là bộ sản phẩm an toàn đồng nhất do Tổ chức Tiêu chuẩn hóa Quốc tế (ISO) phối hợp với Ủy ban Kỹ thuật điện quốc tế (IEC) xây dựng nhằm giúp các tổ chức có được một công cụ cần thiết áp dụng các quy phạm an toàn thông tin tốt nhất vào hoạt động kinh doanh hàng ngày. Cho dù bạn là một công ty lớn hay nhỏ, thì ISO 27000 TOOLKIT cũng đều có thể đưa ra một phạm vi thông tin toàn diện nhất nhằm đảm bảo an toàn cho thông tin của bạn.</a:t>
            </a:r>
          </a:p>
          <a:p>
            <a:r>
              <a:rPr lang="vi-VN" sz="1200" b="0" i="0" kern="1200" dirty="0" smtClean="0">
                <a:solidFill>
                  <a:schemeClr val="tx1"/>
                </a:solidFill>
                <a:effectLst/>
                <a:latin typeface="+mn-lt"/>
                <a:ea typeface="+mn-ea"/>
                <a:cs typeface="+mn-cs"/>
              </a:rPr>
              <a:t>ISO 27000 TOOLKIT được xây dựng dựa trên kinh nghiệm phong phú của các chuyên gia cao cấp trong lĩnh vực an toàn thông tin từ nhiều ngành khác nhau, những người mà bản thân họ đã điều hành các dự án an toàn hệ thống kinh doanh một cách thành công trên thế giới. ISO 27000 TOOLKIT đưa ra một phạm vi rộng lớn về Khung Chính sách mà có thể thay đổi và áp dụng theo nhu cầu riêng của từng tổ chức và từ đó có thể xây dựng Văn hóa An ninh Thông tin một cách toàn diện.</a:t>
            </a:r>
          </a:p>
          <a:p>
            <a:r>
              <a:rPr lang="vi-VN" sz="1200" b="0" i="0" kern="1200" dirty="0" smtClean="0">
                <a:solidFill>
                  <a:schemeClr val="tx1"/>
                </a:solidFill>
                <a:effectLst/>
                <a:latin typeface="+mn-lt"/>
                <a:ea typeface="+mn-ea"/>
                <a:cs typeface="+mn-cs"/>
              </a:rPr>
              <a:t>ISO 27000 TOOLKIT là tập hợp các tài liệu và tiêu chuẩn giúp doanh nghiệp đạt được mục đích bảo toàn an ninh thông tin của mình. Nội dung của bộ tiêu chuẩn này bao gồm:</a:t>
            </a:r>
          </a:p>
          <a:p>
            <a:r>
              <a:rPr lang="vi-VN" sz="1200" b="0" i="0" kern="1200" dirty="0" smtClean="0">
                <a:solidFill>
                  <a:schemeClr val="tx1"/>
                </a:solidFill>
                <a:effectLst/>
                <a:latin typeface="+mn-lt"/>
                <a:ea typeface="+mn-ea"/>
                <a:cs typeface="+mn-cs"/>
              </a:rPr>
              <a:t>- Phiên bản mới nhất ISO/IEC 27002 (ISO 17799) và ISO/IEC 27001 (trước đây là BS 7799-2).</a:t>
            </a:r>
          </a:p>
          <a:p>
            <a:r>
              <a:rPr lang="vi-VN" sz="1200" b="0" i="0" kern="1200" dirty="0" smtClean="0">
                <a:solidFill>
                  <a:schemeClr val="tx1"/>
                </a:solidFill>
                <a:effectLst/>
                <a:latin typeface="+mn-lt"/>
                <a:ea typeface="+mn-ea"/>
                <a:cs typeface="+mn-cs"/>
              </a:rPr>
              <a:t>- Bộ chính sách đầy đủ về an toàn thông tin phù hợp với ISO 27002.</a:t>
            </a:r>
          </a:p>
          <a:p>
            <a:r>
              <a:rPr lang="vi-VN" sz="1200" b="0" i="0" kern="1200" dirty="0" smtClean="0">
                <a:solidFill>
                  <a:schemeClr val="tx1"/>
                </a:solidFill>
                <a:effectLst/>
                <a:latin typeface="+mn-lt"/>
                <a:ea typeface="+mn-ea"/>
                <a:cs typeface="+mn-cs"/>
              </a:rPr>
              <a:t>- Phần giới thiệu về ISO 17799 / ISO 27001 / ISO 27002 dưới dạng PowerPoint</a:t>
            </a:r>
          </a:p>
          <a:p>
            <a:r>
              <a:rPr lang="vi-VN" sz="1200" b="0" i="0" kern="1200" dirty="0" smtClean="0">
                <a:solidFill>
                  <a:schemeClr val="tx1"/>
                </a:solidFill>
                <a:effectLst/>
                <a:latin typeface="+mn-lt"/>
                <a:ea typeface="+mn-ea"/>
                <a:cs typeface="+mn-cs"/>
              </a:rPr>
              <a:t>- Công cụ lập kế hoạch khôi phục dữ liệu ( ISO27002 phần 11).</a:t>
            </a:r>
          </a:p>
          <a:p>
            <a:r>
              <a:rPr lang="vi-VN" sz="1200" b="0" i="0" kern="1200" dirty="0" smtClean="0">
                <a:solidFill>
                  <a:schemeClr val="tx1"/>
                </a:solidFill>
                <a:effectLst/>
                <a:latin typeface="+mn-lt"/>
                <a:ea typeface="+mn-ea"/>
                <a:cs typeface="+mn-cs"/>
              </a:rPr>
              <a:t>- Sơ đồ chứng nhận.</a:t>
            </a:r>
          </a:p>
          <a:p>
            <a:r>
              <a:rPr lang="vi-VN" sz="1200" b="0" i="0" kern="1200" dirty="0" smtClean="0">
                <a:solidFill>
                  <a:schemeClr val="tx1"/>
                </a:solidFill>
                <a:effectLst/>
                <a:latin typeface="+mn-lt"/>
                <a:ea typeface="+mn-ea"/>
                <a:cs typeface="+mn-cs"/>
              </a:rPr>
              <a:t>- Công cụ kiểm tra (bản danh sách các mục cần kiểm tra, v.v...) dùng cho hệ thống mạng lưới hiện đại (phần 12).</a:t>
            </a:r>
          </a:p>
          <a:p>
            <a:r>
              <a:rPr lang="vi-VN" sz="1200" b="0" i="0" kern="1200" dirty="0" smtClean="0">
                <a:solidFill>
                  <a:schemeClr val="tx1"/>
                </a:solidFill>
                <a:effectLst/>
                <a:latin typeface="+mn-lt"/>
                <a:ea typeface="+mn-ea"/>
                <a:cs typeface="+mn-cs"/>
              </a:rPr>
              <a:t>- Danh sách đầy đủ các thuật ngữ chuyên môn về máy tính và an toàn thông tin.</a:t>
            </a:r>
          </a:p>
          <a:p>
            <a:r>
              <a:rPr lang="vi-VN" sz="1200" b="0" i="0" kern="1200" dirty="0" smtClean="0">
                <a:solidFill>
                  <a:schemeClr val="tx1"/>
                </a:solidFill>
                <a:effectLst/>
                <a:latin typeface="+mn-lt"/>
                <a:ea typeface="+mn-ea"/>
                <a:cs typeface="+mn-cs"/>
              </a:rPr>
              <a:t>- Bảng câu hỏi phân tích tác động đối với kinh doanh.</a:t>
            </a:r>
          </a:p>
          <a:p>
            <a:r>
              <a:rPr lang="vi-VN" sz="1200" b="0" i="0" kern="1200" dirty="0" smtClean="0">
                <a:solidFill>
                  <a:schemeClr val="tx1"/>
                </a:solidFill>
                <a:effectLst/>
                <a:latin typeface="+mn-lt"/>
                <a:ea typeface="+mn-ea"/>
                <a:cs typeface="+mn-cs"/>
              </a:rPr>
              <a:t>ISO 27001: Công nghệ thông tin. Kỹ thuật an toàn. Hệ thống quản lý an toàn thông tin. Các yêu cầu_Information technology. Security techniques. Information Security management system. Requirements;</a:t>
            </a:r>
          </a:p>
          <a:p>
            <a:r>
              <a:rPr lang="vi-VN" sz="1200" b="0" i="0" kern="1200" dirty="0" smtClean="0">
                <a:solidFill>
                  <a:schemeClr val="tx1"/>
                </a:solidFill>
                <a:effectLst/>
                <a:latin typeface="+mn-lt"/>
                <a:ea typeface="+mn-ea"/>
                <a:cs typeface="+mn-cs"/>
              </a:rPr>
              <a:t>ISO 27002: Công nghệ thông tin. Kỹ thuật an toàn. Qui phạm thực hành về quản lý an toàn thông tin (ISO/IEC 17799:2005)_ Information technology. Security techniques. Code of practice for information security management (ISO/IEC 17799:2005);</a:t>
            </a:r>
          </a:p>
          <a:p>
            <a:r>
              <a:rPr lang="vi-VN" sz="1200" b="0" i="0" kern="1200" dirty="0" smtClean="0">
                <a:solidFill>
                  <a:schemeClr val="tx1"/>
                </a:solidFill>
                <a:effectLst/>
                <a:latin typeface="+mn-lt"/>
                <a:ea typeface="+mn-ea"/>
                <a:cs typeface="+mn-cs"/>
              </a:rPr>
              <a:t>Đây là một bộ tổng hợp gồm hàng trăm chính sách an toàn thông tin theo ISO 27002/17799. Các chính sách đều đã được thử nghiệm và kiểm tra – và đã được sử dụng trên 20 nước. Ngoài ra còn có các ghi chú giải thích cùng với các vấn đề chủ chốt để cân nhắc khi nào áp dụng từng chính sách. Các chính sách còn được tham chiếu chéo với mục tương ứng trong ISO 27002, cung cấp đường link cần thiết để đối chiếu ngược với tiêu chuẩn. Các chính sách này giúp bạn tham khảo phần 3 của tiêu chuẩn một cách tin cậy</a:t>
            </a:r>
          </a:p>
          <a:p>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r>
              <a:rPr lang="vi-VN" sz="1200" b="0" i="0" kern="1200" dirty="0" smtClean="0">
                <a:solidFill>
                  <a:schemeClr val="tx1"/>
                </a:solidFill>
                <a:effectLst/>
                <a:latin typeface="+mn-lt"/>
                <a:ea typeface="+mn-ea"/>
                <a:cs typeface="+mn-cs"/>
              </a:rPr>
              <a:t>Theo ý kiến của một số tư vấn viên về ISO 27001, chi phí triển khai tiêu chuẩn ISO 27001 cho đến lúc chứng nhận vào khoảng 25.000 – 200.000 USD (488 triệu - 3,9 tỷ đồng). Đương nhiên, chi phí này còn tuỳ thuộc vào quy mô DN, phạm vi triển khai tiêu chuẩn ISO 27001. Đối với một ngân hàng thương mại với quy mô hàng trăm chi nhánh thì chỉ riêng chi phí tư vấn ISO 27001 có thể lên đến hàng tỷ đồng.</a:t>
            </a:r>
            <a:endParaRPr lang="en-US" dirty="0"/>
          </a:p>
        </p:txBody>
      </p:sp>
      <p:sp>
        <p:nvSpPr>
          <p:cNvPr id="4" name="Slide Number Placeholder 3"/>
          <p:cNvSpPr>
            <a:spLocks noGrp="1"/>
          </p:cNvSpPr>
          <p:nvPr>
            <p:ph type="sldNum" sz="quarter" idx="10"/>
          </p:nvPr>
        </p:nvSpPr>
        <p:spPr/>
        <p:txBody>
          <a:bodyPr/>
          <a:lstStyle/>
          <a:p>
            <a:fld id="{969E22E6-84BE-47C9-A40C-5BEF447F0D67}" type="slidenum">
              <a:rPr lang="en-US" smtClean="0"/>
              <a:t>17</a:t>
            </a:fld>
            <a:endParaRPr lang="en-US"/>
          </a:p>
        </p:txBody>
      </p:sp>
    </p:spTree>
    <p:extLst>
      <p:ext uri="{BB962C8B-B14F-4D97-AF65-F5344CB8AC3E}">
        <p14:creationId xmlns:p14="http://schemas.microsoft.com/office/powerpoint/2010/main" val="1018420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5EBAC698-AD50-4902-8589-C7961A6C53BC}" type="datetimeFigureOut">
              <a:rPr lang="en-US" smtClean="0"/>
              <a:t>8/27/2014</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23B8E435-5DF5-44DE-83D2-9F90DF09A99B}"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EBAC698-AD50-4902-8589-C7961A6C53BC}" type="datetimeFigureOut">
              <a:rPr lang="en-US" smtClean="0"/>
              <a:t>8/27/2014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B8E435-5DF5-44DE-83D2-9F90DF09A99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EBAC698-AD50-4902-8589-C7961A6C53BC}" type="datetimeFigureOut">
              <a:rPr lang="en-US" smtClean="0"/>
              <a:t>8/27/2014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B8E435-5DF5-44DE-83D2-9F90DF09A99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5EBAC698-AD50-4902-8589-C7961A6C53BC}" type="datetimeFigureOut">
              <a:rPr lang="en-US" smtClean="0"/>
              <a:t>8/27/2014</a:t>
            </a:fld>
            <a:endParaRPr lang="en-US"/>
          </a:p>
        </p:txBody>
      </p:sp>
      <p:sp>
        <p:nvSpPr>
          <p:cNvPr id="9" name="Slide Number Placeholder 8"/>
          <p:cNvSpPr>
            <a:spLocks noGrp="1"/>
          </p:cNvSpPr>
          <p:nvPr>
            <p:ph type="sldNum" sz="quarter" idx="15"/>
          </p:nvPr>
        </p:nvSpPr>
        <p:spPr/>
        <p:txBody>
          <a:bodyPr rtlCol="0"/>
          <a:lstStyle/>
          <a:p>
            <a:fld id="{23B8E435-5DF5-44DE-83D2-9F90DF09A99B}"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5EBAC698-AD50-4902-8589-C7961A6C53BC}" type="datetimeFigureOut">
              <a:rPr lang="en-US" smtClean="0"/>
              <a:t>8/27/2014</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23B8E435-5DF5-44DE-83D2-9F90DF09A99B}"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5EBAC698-AD50-4902-8589-C7961A6C53BC}" type="datetimeFigureOut">
              <a:rPr lang="en-US" smtClean="0"/>
              <a:t>8/27/2014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B8E435-5DF5-44DE-83D2-9F90DF09A99B}"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5EBAC698-AD50-4902-8589-C7961A6C53BC}" type="datetimeFigureOut">
              <a:rPr lang="en-US" smtClean="0"/>
              <a:t>8/27/2014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B8E435-5DF5-44DE-83D2-9F90DF09A99B}"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5EBAC698-AD50-4902-8589-C7961A6C53BC}" type="datetimeFigureOut">
              <a:rPr lang="en-US" smtClean="0"/>
              <a:t>8/27/2014</a:t>
            </a:fld>
            <a:endParaRPr lang="en-US"/>
          </a:p>
        </p:txBody>
      </p:sp>
      <p:sp>
        <p:nvSpPr>
          <p:cNvPr id="7" name="Slide Number Placeholder 6"/>
          <p:cNvSpPr>
            <a:spLocks noGrp="1"/>
          </p:cNvSpPr>
          <p:nvPr>
            <p:ph type="sldNum" sz="quarter" idx="11"/>
          </p:nvPr>
        </p:nvSpPr>
        <p:spPr/>
        <p:txBody>
          <a:bodyPr rtlCol="0"/>
          <a:lstStyle/>
          <a:p>
            <a:fld id="{23B8E435-5DF5-44DE-83D2-9F90DF09A99B}"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BAC698-AD50-4902-8589-C7961A6C53BC}" type="datetimeFigureOut">
              <a:rPr lang="en-US" smtClean="0"/>
              <a:t>8/27/2014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B8E435-5DF5-44DE-83D2-9F90DF09A99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5EBAC698-AD50-4902-8589-C7961A6C53BC}" type="datetimeFigureOut">
              <a:rPr lang="en-US" smtClean="0"/>
              <a:t>8/27/2014</a:t>
            </a:fld>
            <a:endParaRPr lang="en-US"/>
          </a:p>
        </p:txBody>
      </p:sp>
      <p:sp>
        <p:nvSpPr>
          <p:cNvPr id="22" name="Slide Number Placeholder 21"/>
          <p:cNvSpPr>
            <a:spLocks noGrp="1"/>
          </p:cNvSpPr>
          <p:nvPr>
            <p:ph type="sldNum" sz="quarter" idx="15"/>
          </p:nvPr>
        </p:nvSpPr>
        <p:spPr/>
        <p:txBody>
          <a:bodyPr rtlCol="0"/>
          <a:lstStyle/>
          <a:p>
            <a:fld id="{23B8E435-5DF5-44DE-83D2-9F90DF09A99B}"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5EBAC698-AD50-4902-8589-C7961A6C53BC}" type="datetimeFigureOut">
              <a:rPr lang="en-US" smtClean="0"/>
              <a:t>8/27/2014</a:t>
            </a:fld>
            <a:endParaRPr lang="en-US"/>
          </a:p>
        </p:txBody>
      </p:sp>
      <p:sp>
        <p:nvSpPr>
          <p:cNvPr id="18" name="Slide Number Placeholder 17"/>
          <p:cNvSpPr>
            <a:spLocks noGrp="1"/>
          </p:cNvSpPr>
          <p:nvPr>
            <p:ph type="sldNum" sz="quarter" idx="11"/>
          </p:nvPr>
        </p:nvSpPr>
        <p:spPr/>
        <p:txBody>
          <a:bodyPr rtlCol="0"/>
          <a:lstStyle/>
          <a:p>
            <a:fld id="{23B8E435-5DF5-44DE-83D2-9F90DF09A99B}"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5EBAC698-AD50-4902-8589-C7961A6C53BC}" type="datetimeFigureOut">
              <a:rPr lang="en-US" smtClean="0"/>
              <a:t>8/27/2014</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23B8E435-5DF5-44DE-83D2-9F90DF09A99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ISMS%20(1).docx"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ISMS – KHÁI NIỆM VÀ QUY TRÌNH</a:t>
            </a:r>
            <a:endParaRPr lang="en-US" dirty="0"/>
          </a:p>
        </p:txBody>
      </p:sp>
      <p:sp>
        <p:nvSpPr>
          <p:cNvPr id="3" name="Subtitle 2"/>
          <p:cNvSpPr>
            <a:spLocks noGrp="1"/>
          </p:cNvSpPr>
          <p:nvPr>
            <p:ph type="subTitle" idx="1"/>
          </p:nvPr>
        </p:nvSpPr>
        <p:spPr/>
        <p:txBody>
          <a:bodyPr/>
          <a:lstStyle/>
          <a:p>
            <a:r>
              <a:rPr lang="en-US" dirty="0" smtClean="0"/>
              <a:t>GVHD: PGS. TS </a:t>
            </a:r>
            <a:r>
              <a:rPr lang="en-US" dirty="0" err="1" smtClean="0"/>
              <a:t>Đặng</a:t>
            </a:r>
            <a:r>
              <a:rPr lang="en-US" dirty="0" smtClean="0"/>
              <a:t> </a:t>
            </a:r>
            <a:r>
              <a:rPr lang="en-US" dirty="0" err="1" smtClean="0"/>
              <a:t>Trần</a:t>
            </a:r>
            <a:r>
              <a:rPr lang="en-US" dirty="0" smtClean="0"/>
              <a:t> </a:t>
            </a:r>
            <a:r>
              <a:rPr lang="en-US" dirty="0" err="1" smtClean="0"/>
              <a:t>Khánh</a:t>
            </a:r>
            <a:endParaRPr lang="en-US" dirty="0" smtClean="0"/>
          </a:p>
          <a:p>
            <a:r>
              <a:rPr lang="en-US" dirty="0" smtClean="0"/>
              <a:t>HVTH: 1311015 – </a:t>
            </a:r>
            <a:r>
              <a:rPr lang="en-US" dirty="0" err="1" smtClean="0"/>
              <a:t>Đỗ</a:t>
            </a:r>
            <a:r>
              <a:rPr lang="en-US" dirty="0" smtClean="0"/>
              <a:t> </a:t>
            </a:r>
            <a:r>
              <a:rPr lang="en-US" dirty="0" err="1" smtClean="0"/>
              <a:t>Đặng</a:t>
            </a:r>
            <a:r>
              <a:rPr lang="en-US" dirty="0" smtClean="0"/>
              <a:t> Minh</a:t>
            </a:r>
          </a:p>
          <a:p>
            <a:r>
              <a:rPr lang="en-US" dirty="0"/>
              <a:t>	</a:t>
            </a:r>
            <a:r>
              <a:rPr lang="en-US" dirty="0" smtClean="0"/>
              <a:t>1311026 – </a:t>
            </a:r>
            <a:r>
              <a:rPr lang="en-US" dirty="0" err="1" smtClean="0"/>
              <a:t>Huỳnh</a:t>
            </a:r>
            <a:r>
              <a:rPr lang="en-US" dirty="0" smtClean="0"/>
              <a:t> </a:t>
            </a:r>
            <a:r>
              <a:rPr lang="en-US" dirty="0" err="1" smtClean="0"/>
              <a:t>Công</a:t>
            </a:r>
            <a:r>
              <a:rPr lang="en-US" dirty="0" smtClean="0"/>
              <a:t> </a:t>
            </a:r>
            <a:r>
              <a:rPr lang="en-US" dirty="0" err="1" smtClean="0"/>
              <a:t>Toàn</a:t>
            </a:r>
            <a:endParaRPr lang="en-US" dirty="0" smtClean="0"/>
          </a:p>
          <a:p>
            <a:endParaRPr lang="en-US" dirty="0"/>
          </a:p>
        </p:txBody>
      </p:sp>
    </p:spTree>
    <p:extLst>
      <p:ext uri="{BB962C8B-B14F-4D97-AF65-F5344CB8AC3E}">
        <p14:creationId xmlns:p14="http://schemas.microsoft.com/office/powerpoint/2010/main" val="15951365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Lợi</a:t>
            </a:r>
            <a:r>
              <a:rPr lang="en-US" dirty="0" smtClean="0"/>
              <a:t> </a:t>
            </a:r>
            <a:r>
              <a:rPr lang="en-US" dirty="0" err="1" smtClean="0"/>
              <a:t>ích</a:t>
            </a:r>
            <a:r>
              <a:rPr lang="en-US" dirty="0" smtClean="0"/>
              <a:t> </a:t>
            </a:r>
            <a:r>
              <a:rPr lang="en-US" dirty="0" err="1" smtClean="0"/>
              <a:t>của</a:t>
            </a:r>
            <a:r>
              <a:rPr lang="en-US" dirty="0" smtClean="0"/>
              <a:t> ISMS</a:t>
            </a:r>
            <a:endParaRPr lang="en-US" dirty="0"/>
          </a:p>
        </p:txBody>
      </p:sp>
      <p:sp>
        <p:nvSpPr>
          <p:cNvPr id="3" name="Content Placeholder 2"/>
          <p:cNvSpPr>
            <a:spLocks noGrp="1"/>
          </p:cNvSpPr>
          <p:nvPr>
            <p:ph sz="quarter" idx="1"/>
          </p:nvPr>
        </p:nvSpPr>
        <p:spPr>
          <a:xfrm>
            <a:off x="457200" y="1600200"/>
            <a:ext cx="3733800" cy="4873752"/>
          </a:xfrm>
        </p:spPr>
        <p:txBody>
          <a:bodyPr/>
          <a:lstStyle/>
          <a:p>
            <a:pPr marL="0" indent="0">
              <a:buNone/>
            </a:pPr>
            <a:r>
              <a:rPr lang="en-US" b="1" dirty="0" smtClean="0"/>
              <a:t>1. </a:t>
            </a:r>
            <a:r>
              <a:rPr lang="en-US" b="1" dirty="0" err="1"/>
              <a:t>Cấp</a:t>
            </a:r>
            <a:r>
              <a:rPr lang="en-US" b="1" dirty="0"/>
              <a:t> </a:t>
            </a:r>
            <a:r>
              <a:rPr lang="en-US" b="1" dirty="0" err="1"/>
              <a:t>độ</a:t>
            </a:r>
            <a:r>
              <a:rPr lang="en-US" b="1" dirty="0"/>
              <a:t> </a:t>
            </a:r>
            <a:r>
              <a:rPr lang="en-US" b="1" dirty="0" err="1"/>
              <a:t>tổ</a:t>
            </a:r>
            <a:r>
              <a:rPr lang="en-US" b="1" dirty="0"/>
              <a:t> </a:t>
            </a:r>
            <a:r>
              <a:rPr lang="en-US" b="1" dirty="0" err="1"/>
              <a:t>chức</a:t>
            </a:r>
            <a:endParaRPr lang="en-US" dirty="0"/>
          </a:p>
          <a:p>
            <a:pPr marL="0" indent="0">
              <a:buNone/>
            </a:pPr>
            <a:r>
              <a:rPr lang="en-US" b="1" dirty="0"/>
              <a:t>2. </a:t>
            </a:r>
            <a:r>
              <a:rPr lang="en-US" b="1" dirty="0" err="1"/>
              <a:t>Cấp</a:t>
            </a:r>
            <a:r>
              <a:rPr lang="en-US" b="1" dirty="0"/>
              <a:t> </a:t>
            </a:r>
            <a:r>
              <a:rPr lang="en-US" b="1" dirty="0" err="1" smtClean="0"/>
              <a:t>độ</a:t>
            </a:r>
            <a:r>
              <a:rPr lang="en-US" b="1" dirty="0" smtClean="0"/>
              <a:t> </a:t>
            </a:r>
            <a:r>
              <a:rPr lang="en-US" b="1" dirty="0" err="1"/>
              <a:t>pháp</a:t>
            </a:r>
            <a:r>
              <a:rPr lang="en-US" b="1" dirty="0"/>
              <a:t> </a:t>
            </a:r>
            <a:r>
              <a:rPr lang="en-US" b="1" dirty="0" err="1" smtClean="0"/>
              <a:t>luật</a:t>
            </a:r>
            <a:endParaRPr lang="en-US" b="1" dirty="0" smtClean="0"/>
          </a:p>
          <a:p>
            <a:pPr marL="0" indent="0">
              <a:buNone/>
            </a:pPr>
            <a:r>
              <a:rPr lang="en-US" b="1" dirty="0"/>
              <a:t>3. </a:t>
            </a:r>
            <a:r>
              <a:rPr lang="en-US" b="1" dirty="0" err="1"/>
              <a:t>Cấp</a:t>
            </a:r>
            <a:r>
              <a:rPr lang="en-US" b="1" dirty="0"/>
              <a:t> </a:t>
            </a:r>
            <a:r>
              <a:rPr lang="en-US" b="1" dirty="0" err="1"/>
              <a:t>độ</a:t>
            </a:r>
            <a:r>
              <a:rPr lang="en-US" b="1" dirty="0"/>
              <a:t> </a:t>
            </a:r>
            <a:r>
              <a:rPr lang="en-US" b="1" dirty="0" err="1"/>
              <a:t>điều</a:t>
            </a:r>
            <a:r>
              <a:rPr lang="en-US" b="1" dirty="0"/>
              <a:t> </a:t>
            </a:r>
            <a:r>
              <a:rPr lang="en-US" b="1" dirty="0" err="1" smtClean="0"/>
              <a:t>hành</a:t>
            </a:r>
            <a:endParaRPr lang="en-US" b="1" dirty="0" smtClean="0"/>
          </a:p>
          <a:p>
            <a:pPr marL="0" indent="0">
              <a:buNone/>
            </a:pPr>
            <a:r>
              <a:rPr lang="en-US" b="1" dirty="0"/>
              <a:t>4. </a:t>
            </a:r>
            <a:r>
              <a:rPr lang="en-US" b="1" dirty="0" err="1"/>
              <a:t>Cấp</a:t>
            </a:r>
            <a:r>
              <a:rPr lang="en-US" b="1" dirty="0"/>
              <a:t> </a:t>
            </a:r>
            <a:r>
              <a:rPr lang="en-US" b="1" dirty="0" err="1"/>
              <a:t>độ</a:t>
            </a:r>
            <a:r>
              <a:rPr lang="en-US" b="1" dirty="0"/>
              <a:t> </a:t>
            </a:r>
            <a:r>
              <a:rPr lang="en-US" b="1" dirty="0" err="1"/>
              <a:t>thương</a:t>
            </a:r>
            <a:r>
              <a:rPr lang="en-US" b="1" dirty="0"/>
              <a:t> </a:t>
            </a:r>
            <a:r>
              <a:rPr lang="en-US" b="1" dirty="0" err="1" smtClean="0"/>
              <a:t>mại</a:t>
            </a:r>
            <a:endParaRPr lang="en-US" b="1" dirty="0" smtClean="0"/>
          </a:p>
          <a:p>
            <a:pPr marL="0" indent="0">
              <a:buNone/>
            </a:pPr>
            <a:r>
              <a:rPr lang="en-US" b="1" dirty="0"/>
              <a:t>5. </a:t>
            </a:r>
            <a:r>
              <a:rPr lang="en-US" b="1" dirty="0" err="1"/>
              <a:t>Cấp</a:t>
            </a:r>
            <a:r>
              <a:rPr lang="en-US" b="1" dirty="0"/>
              <a:t> </a:t>
            </a:r>
            <a:r>
              <a:rPr lang="en-US" b="1" dirty="0" err="1"/>
              <a:t>độ</a:t>
            </a:r>
            <a:r>
              <a:rPr lang="en-US" b="1" dirty="0"/>
              <a:t> </a:t>
            </a:r>
            <a:r>
              <a:rPr lang="en-US" b="1" dirty="0" err="1"/>
              <a:t>tài</a:t>
            </a:r>
            <a:r>
              <a:rPr lang="en-US" b="1" dirty="0"/>
              <a:t> </a:t>
            </a:r>
            <a:r>
              <a:rPr lang="en-US" b="1" dirty="0" err="1" smtClean="0"/>
              <a:t>chính</a:t>
            </a:r>
            <a:endParaRPr lang="en-US" b="1" dirty="0" smtClean="0"/>
          </a:p>
          <a:p>
            <a:pPr marL="0" indent="0">
              <a:buNone/>
            </a:pPr>
            <a:r>
              <a:rPr lang="en-US" b="1" dirty="0"/>
              <a:t>6. </a:t>
            </a:r>
            <a:r>
              <a:rPr lang="en-US" b="1" dirty="0" err="1"/>
              <a:t>Cấp</a:t>
            </a:r>
            <a:r>
              <a:rPr lang="en-US" b="1" dirty="0"/>
              <a:t> </a:t>
            </a:r>
            <a:r>
              <a:rPr lang="en-US" b="1" dirty="0" err="1"/>
              <a:t>độ</a:t>
            </a:r>
            <a:r>
              <a:rPr lang="en-US" b="1" dirty="0"/>
              <a:t> con </a:t>
            </a:r>
            <a:r>
              <a:rPr lang="en-US" b="1" dirty="0" err="1"/>
              <a:t>người</a:t>
            </a:r>
            <a:endParaRPr lang="en-US" dirty="0"/>
          </a:p>
        </p:txBody>
      </p:sp>
      <p:pic>
        <p:nvPicPr>
          <p:cNvPr id="4" name="4 İçerik Yer Tutucusu" descr="penetration_testing.jpg"/>
          <p:cNvPicPr>
            <a:picLocks noGrp="1" noChangeAspect="1"/>
          </p:cNvPicPr>
          <p:nvPr/>
        </p:nvPicPr>
        <p:blipFill>
          <a:blip r:embed="rId3" cstate="print"/>
          <a:stretch>
            <a:fillRect/>
          </a:stretch>
        </p:blipFill>
        <p:spPr bwMode="auto">
          <a:xfrm>
            <a:off x="3886200" y="1981200"/>
            <a:ext cx="4773478" cy="3657600"/>
          </a:xfrm>
          <a:prstGeom prst="rect">
            <a:avLst/>
          </a:prstGeom>
          <a:noFill/>
          <a:ln w="9525">
            <a:noFill/>
            <a:miter lim="800000"/>
            <a:headEnd/>
            <a:tailEnd/>
          </a:ln>
        </p:spPr>
      </p:pic>
    </p:spTree>
    <p:extLst>
      <p:ext uri="{BB962C8B-B14F-4D97-AF65-F5344CB8AC3E}">
        <p14:creationId xmlns:p14="http://schemas.microsoft.com/office/powerpoint/2010/main" val="6846041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Quy</a:t>
            </a:r>
            <a:r>
              <a:rPr lang="en-US" dirty="0" smtClean="0"/>
              <a:t> </a:t>
            </a:r>
            <a:r>
              <a:rPr lang="en-US" dirty="0" err="1" smtClean="0"/>
              <a:t>trình</a:t>
            </a:r>
            <a:r>
              <a:rPr lang="en-US" dirty="0" smtClean="0"/>
              <a:t> </a:t>
            </a:r>
            <a:r>
              <a:rPr lang="en-US" dirty="0" err="1" smtClean="0"/>
              <a:t>đánh</a:t>
            </a:r>
            <a:r>
              <a:rPr lang="en-US" dirty="0" smtClean="0"/>
              <a:t> </a:t>
            </a:r>
            <a:r>
              <a:rPr lang="en-US" dirty="0" err="1" smtClean="0"/>
              <a:t>giá</a:t>
            </a:r>
            <a:r>
              <a:rPr lang="en-US" dirty="0" smtClean="0"/>
              <a:t> ISMS</a:t>
            </a:r>
            <a:endParaRPr lang="en-US" dirty="0"/>
          </a:p>
        </p:txBody>
      </p:sp>
      <p:sp>
        <p:nvSpPr>
          <p:cNvPr id="3" name="Content Placeholder 2"/>
          <p:cNvSpPr>
            <a:spLocks noGrp="1"/>
          </p:cNvSpPr>
          <p:nvPr>
            <p:ph sz="quarter" idx="1"/>
          </p:nvPr>
        </p:nvSpPr>
        <p:spPr>
          <a:xfrm>
            <a:off x="457200" y="1600200"/>
            <a:ext cx="7467600" cy="1447800"/>
          </a:xfrm>
        </p:spPr>
        <p:txBody>
          <a:bodyPr>
            <a:normAutofit fontScale="92500"/>
          </a:bodyPr>
          <a:lstStyle/>
          <a:p>
            <a:r>
              <a:rPr lang="en-US" dirty="0" err="1" smtClean="0"/>
              <a:t>Xác</a:t>
            </a:r>
            <a:r>
              <a:rPr lang="en-US" dirty="0" smtClean="0"/>
              <a:t> </a:t>
            </a:r>
            <a:r>
              <a:rPr lang="en-US" dirty="0" err="1" smtClean="0"/>
              <a:t>định</a:t>
            </a:r>
            <a:r>
              <a:rPr lang="en-US" dirty="0" smtClean="0"/>
              <a:t> </a:t>
            </a:r>
            <a:r>
              <a:rPr lang="en-US" dirty="0" err="1" smtClean="0"/>
              <a:t>lợi</a:t>
            </a:r>
            <a:r>
              <a:rPr lang="en-US" dirty="0" smtClean="0"/>
              <a:t> </a:t>
            </a:r>
            <a:r>
              <a:rPr lang="en-US" dirty="0" err="1" smtClean="0"/>
              <a:t>ích</a:t>
            </a:r>
            <a:r>
              <a:rPr lang="en-US" dirty="0" smtClean="0"/>
              <a:t> (</a:t>
            </a:r>
            <a:r>
              <a:rPr lang="en-US" dirty="0" err="1" smtClean="0"/>
              <a:t>phạm</a:t>
            </a:r>
            <a:r>
              <a:rPr lang="en-US" dirty="0" smtClean="0"/>
              <a:t> vi </a:t>
            </a:r>
            <a:r>
              <a:rPr lang="en-US" dirty="0" err="1" smtClean="0"/>
              <a:t>và</a:t>
            </a:r>
            <a:r>
              <a:rPr lang="en-US" dirty="0" smtClean="0"/>
              <a:t> </a:t>
            </a:r>
            <a:r>
              <a:rPr lang="en-US" dirty="0" err="1" smtClean="0"/>
              <a:t>luật</a:t>
            </a:r>
            <a:r>
              <a:rPr lang="en-US" dirty="0" smtClean="0"/>
              <a:t> </a:t>
            </a:r>
            <a:r>
              <a:rPr lang="en-US" dirty="0" err="1" smtClean="0"/>
              <a:t>lệ</a:t>
            </a:r>
            <a:r>
              <a:rPr lang="en-US" dirty="0" smtClean="0"/>
              <a:t>)</a:t>
            </a:r>
          </a:p>
          <a:p>
            <a:r>
              <a:rPr lang="en-US" dirty="0" err="1" smtClean="0"/>
              <a:t>Đánh</a:t>
            </a:r>
            <a:r>
              <a:rPr lang="en-US" dirty="0" smtClean="0"/>
              <a:t> </a:t>
            </a:r>
            <a:r>
              <a:rPr lang="en-US" dirty="0" err="1" smtClean="0"/>
              <a:t>giá</a:t>
            </a:r>
            <a:r>
              <a:rPr lang="en-US" dirty="0" smtClean="0"/>
              <a:t> </a:t>
            </a:r>
            <a:r>
              <a:rPr lang="en-US" dirty="0" err="1" smtClean="0"/>
              <a:t>rủi</a:t>
            </a:r>
            <a:r>
              <a:rPr lang="en-US" dirty="0" smtClean="0"/>
              <a:t> </a:t>
            </a:r>
            <a:r>
              <a:rPr lang="en-US" dirty="0" err="1" smtClean="0"/>
              <a:t>ro</a:t>
            </a:r>
            <a:r>
              <a:rPr lang="en-US" dirty="0" smtClean="0"/>
              <a:t> (</a:t>
            </a:r>
            <a:r>
              <a:rPr lang="en-US" dirty="0" err="1" smtClean="0"/>
              <a:t>rủi</a:t>
            </a:r>
            <a:r>
              <a:rPr lang="en-US" dirty="0" smtClean="0"/>
              <a:t> </a:t>
            </a:r>
            <a:r>
              <a:rPr lang="en-US" dirty="0" err="1" smtClean="0"/>
              <a:t>ro</a:t>
            </a:r>
            <a:r>
              <a:rPr lang="en-US" dirty="0" smtClean="0"/>
              <a:t> </a:t>
            </a:r>
            <a:r>
              <a:rPr lang="en-US" dirty="0" err="1" smtClean="0"/>
              <a:t>tiềm</a:t>
            </a:r>
            <a:r>
              <a:rPr lang="en-US" dirty="0" smtClean="0"/>
              <a:t> </a:t>
            </a:r>
            <a:r>
              <a:rPr lang="en-US" dirty="0" err="1" smtClean="0"/>
              <a:t>ẩn</a:t>
            </a:r>
            <a:r>
              <a:rPr lang="en-US" dirty="0" smtClean="0"/>
              <a:t>)</a:t>
            </a:r>
          </a:p>
          <a:p>
            <a:r>
              <a:rPr lang="en-US" dirty="0" err="1" smtClean="0"/>
              <a:t>Tiến</a:t>
            </a:r>
            <a:r>
              <a:rPr lang="en-US" dirty="0" smtClean="0"/>
              <a:t> </a:t>
            </a:r>
            <a:r>
              <a:rPr lang="en-US" dirty="0" err="1" smtClean="0"/>
              <a:t>hành</a:t>
            </a:r>
            <a:r>
              <a:rPr lang="en-US" dirty="0" smtClean="0"/>
              <a:t> </a:t>
            </a:r>
            <a:r>
              <a:rPr lang="en-US" dirty="0" err="1" smtClean="0"/>
              <a:t>thực</a:t>
            </a:r>
            <a:r>
              <a:rPr lang="en-US" dirty="0" smtClean="0"/>
              <a:t> </a:t>
            </a:r>
            <a:r>
              <a:rPr lang="en-US" dirty="0" err="1" smtClean="0"/>
              <a:t>hiện</a:t>
            </a:r>
            <a:r>
              <a:rPr lang="en-US" dirty="0" smtClean="0"/>
              <a:t> (</a:t>
            </a:r>
            <a:r>
              <a:rPr lang="en-US" dirty="0" err="1" smtClean="0"/>
              <a:t>chuẩn</a:t>
            </a:r>
            <a:r>
              <a:rPr lang="en-US" dirty="0" smtClean="0"/>
              <a:t> </a:t>
            </a:r>
            <a:r>
              <a:rPr lang="en-US" dirty="0" err="1" smtClean="0"/>
              <a:t>bị</a:t>
            </a:r>
            <a:r>
              <a:rPr lang="en-US" dirty="0" smtClean="0"/>
              <a:t> </a:t>
            </a:r>
            <a:r>
              <a:rPr lang="en-US" dirty="0" err="1" smtClean="0"/>
              <a:t>các</a:t>
            </a:r>
            <a:r>
              <a:rPr lang="en-US" dirty="0" smtClean="0"/>
              <a:t> </a:t>
            </a:r>
            <a:r>
              <a:rPr lang="en-US" dirty="0" err="1" smtClean="0"/>
              <a:t>điều</a:t>
            </a:r>
            <a:r>
              <a:rPr lang="en-US" dirty="0" smtClean="0"/>
              <a:t> </a:t>
            </a:r>
            <a:r>
              <a:rPr lang="en-US" dirty="0" err="1" smtClean="0"/>
              <a:t>kiện</a:t>
            </a:r>
            <a:r>
              <a:rPr lang="en-US" dirty="0" smtClean="0"/>
              <a:t> </a:t>
            </a:r>
            <a:r>
              <a:rPr lang="en-US" dirty="0" err="1" smtClean="0"/>
              <a:t>thực</a:t>
            </a:r>
            <a:r>
              <a:rPr lang="en-US" dirty="0" smtClean="0"/>
              <a:t> </a:t>
            </a:r>
            <a:r>
              <a:rPr lang="en-US" dirty="0" err="1" smtClean="0"/>
              <a:t>hiện</a:t>
            </a:r>
            <a:r>
              <a:rPr lang="en-US" dirty="0" smtClean="0"/>
              <a:t>)</a:t>
            </a:r>
            <a:endParaRPr lang="en-US" dirty="0"/>
          </a:p>
        </p:txBody>
      </p:sp>
      <p:pic>
        <p:nvPicPr>
          <p:cNvPr id="4" name="Picture 4" descr="fra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762000" y="2971800"/>
            <a:ext cx="7604456" cy="3657432"/>
          </a:xfrm>
          <a:prstGeom prst="rect">
            <a:avLst/>
          </a:prstGeom>
        </p:spPr>
      </p:pic>
    </p:spTree>
    <p:extLst>
      <p:ext uri="{BB962C8B-B14F-4D97-AF65-F5344CB8AC3E}">
        <p14:creationId xmlns:p14="http://schemas.microsoft.com/office/powerpoint/2010/main" val="35629753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Quy</a:t>
            </a:r>
            <a:r>
              <a:rPr lang="en-US" dirty="0" smtClean="0"/>
              <a:t> </a:t>
            </a:r>
            <a:r>
              <a:rPr lang="en-US" dirty="0" err="1" smtClean="0"/>
              <a:t>trình</a:t>
            </a:r>
            <a:r>
              <a:rPr lang="en-US" dirty="0" smtClean="0"/>
              <a:t> </a:t>
            </a:r>
            <a:r>
              <a:rPr lang="en-US" dirty="0" err="1" smtClean="0"/>
              <a:t>đánh</a:t>
            </a:r>
            <a:r>
              <a:rPr lang="en-US" dirty="0" smtClean="0"/>
              <a:t> </a:t>
            </a:r>
            <a:r>
              <a:rPr lang="en-US" dirty="0" err="1" smtClean="0"/>
              <a:t>giá</a:t>
            </a:r>
            <a:r>
              <a:rPr lang="en-US" dirty="0" smtClean="0"/>
              <a:t> ISMS</a:t>
            </a:r>
            <a:endParaRPr lang="en-US" dirty="0"/>
          </a:p>
        </p:txBody>
      </p:sp>
      <p:sp>
        <p:nvSpPr>
          <p:cNvPr id="3" name="Content Placeholder 2"/>
          <p:cNvSpPr>
            <a:spLocks noGrp="1"/>
          </p:cNvSpPr>
          <p:nvPr>
            <p:ph sz="quarter" idx="1"/>
          </p:nvPr>
        </p:nvSpPr>
        <p:spPr/>
        <p:txBody>
          <a:bodyPr>
            <a:normAutofit fontScale="85000" lnSpcReduction="20000"/>
          </a:bodyPr>
          <a:lstStyle/>
          <a:p>
            <a:pPr>
              <a:lnSpc>
                <a:spcPct val="80000"/>
              </a:lnSpc>
              <a:buNone/>
            </a:pPr>
            <a:endParaRPr lang="en-US" sz="1050" dirty="0">
              <a:latin typeface="Times New Roman" pitchFamily="18" charset="0"/>
              <a:cs typeface="Times New Roman" pitchFamily="18" charset="0"/>
            </a:endParaRPr>
          </a:p>
          <a:p>
            <a:pPr>
              <a:lnSpc>
                <a:spcPct val="80000"/>
              </a:lnSpc>
            </a:pPr>
            <a:r>
              <a:rPr lang="en-US" sz="2800" dirty="0" smtClean="0">
                <a:latin typeface="Times New Roman" pitchFamily="18" charset="0"/>
                <a:cs typeface="Times New Roman" pitchFamily="18" charset="0"/>
              </a:rPr>
              <a:t>Security Policy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Xác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thực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bảo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mật</a:t>
            </a:r>
            <a:r>
              <a:rPr lang="en-US" dirty="0" smtClean="0">
                <a:latin typeface="Times New Roman" pitchFamily="18" charset="0"/>
                <a:cs typeface="Times New Roman" pitchFamily="18" charset="0"/>
              </a:rPr>
              <a:t>)</a:t>
            </a:r>
            <a:endParaRPr lang="en-GB" dirty="0" smtClean="0">
              <a:latin typeface="Times New Roman" pitchFamily="18" charset="0"/>
              <a:cs typeface="Times New Roman" pitchFamily="18" charset="0"/>
            </a:endParaRPr>
          </a:p>
          <a:p>
            <a:pPr>
              <a:lnSpc>
                <a:spcPct val="80000"/>
              </a:lnSpc>
            </a:pPr>
            <a:r>
              <a:rPr lang="en-US" sz="2800" dirty="0" smtClean="0">
                <a:latin typeface="Times New Roman" pitchFamily="18" charset="0"/>
                <a:cs typeface="Times New Roman" pitchFamily="18" charset="0"/>
              </a:rPr>
              <a:t>Organization of Information Security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Tổ</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chức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bảo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mật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thông</a:t>
            </a:r>
            <a:r>
              <a:rPr lang="en-US" dirty="0" smtClean="0">
                <a:latin typeface="Times New Roman" pitchFamily="18" charset="0"/>
                <a:cs typeface="Times New Roman" pitchFamily="18" charset="0"/>
              </a:rPr>
              <a:t> tin…)</a:t>
            </a:r>
            <a:endParaRPr lang="en-GB" dirty="0" smtClean="0">
              <a:latin typeface="Times New Roman" pitchFamily="18" charset="0"/>
              <a:cs typeface="Times New Roman" pitchFamily="18" charset="0"/>
            </a:endParaRPr>
          </a:p>
          <a:p>
            <a:pPr>
              <a:lnSpc>
                <a:spcPct val="80000"/>
              </a:lnSpc>
            </a:pPr>
            <a:r>
              <a:rPr lang="en-US" sz="2800" dirty="0" smtClean="0">
                <a:latin typeface="Times New Roman" pitchFamily="18" charset="0"/>
                <a:cs typeface="Times New Roman" pitchFamily="18" charset="0"/>
              </a:rPr>
              <a:t>Asset Management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xác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định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trách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nhiệm</a:t>
            </a:r>
            <a:r>
              <a:rPr lang="en-US" dirty="0" smtClean="0">
                <a:latin typeface="Times New Roman" pitchFamily="18" charset="0"/>
                <a:cs typeface="Times New Roman" pitchFamily="18" charset="0"/>
              </a:rPr>
              <a:t>…)</a:t>
            </a:r>
            <a:endParaRPr lang="en-GB" dirty="0" smtClean="0">
              <a:latin typeface="Times New Roman" pitchFamily="18" charset="0"/>
              <a:cs typeface="Times New Roman" pitchFamily="18" charset="0"/>
            </a:endParaRPr>
          </a:p>
          <a:p>
            <a:pPr>
              <a:lnSpc>
                <a:spcPct val="80000"/>
              </a:lnSpc>
            </a:pPr>
            <a:r>
              <a:rPr lang="en-US" sz="2800" dirty="0" smtClean="0">
                <a:latin typeface="Times New Roman" pitchFamily="18" charset="0"/>
                <a:cs typeface="Times New Roman" pitchFamily="18" charset="0"/>
              </a:rPr>
              <a:t>Human </a:t>
            </a:r>
            <a:r>
              <a:rPr lang="en-US" sz="2800" dirty="0">
                <a:latin typeface="Times New Roman" pitchFamily="18" charset="0"/>
                <a:cs typeface="Times New Roman" pitchFamily="18" charset="0"/>
              </a:rPr>
              <a:t>Resources Security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đào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tạo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khen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thưởng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nhân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viên</a:t>
            </a:r>
            <a:r>
              <a:rPr lang="en-US" dirty="0" smtClean="0">
                <a:latin typeface="Times New Roman" pitchFamily="18" charset="0"/>
                <a:cs typeface="Times New Roman" pitchFamily="18" charset="0"/>
              </a:rPr>
              <a:t>…)</a:t>
            </a:r>
            <a:endParaRPr lang="en-GB" dirty="0">
              <a:latin typeface="Times New Roman" pitchFamily="18" charset="0"/>
              <a:cs typeface="Times New Roman" pitchFamily="18" charset="0"/>
            </a:endParaRPr>
          </a:p>
          <a:p>
            <a:pPr>
              <a:lnSpc>
                <a:spcPct val="80000"/>
              </a:lnSpc>
            </a:pPr>
            <a:r>
              <a:rPr lang="en-US" sz="2800" dirty="0">
                <a:latin typeface="Times New Roman" pitchFamily="18" charset="0"/>
                <a:cs typeface="Times New Roman" pitchFamily="18" charset="0"/>
              </a:rPr>
              <a:t>Physical and Environmental Security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chống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mất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máy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thông</a:t>
            </a:r>
            <a:r>
              <a:rPr lang="en-US" dirty="0" smtClean="0">
                <a:latin typeface="Times New Roman" pitchFamily="18" charset="0"/>
                <a:cs typeface="Times New Roman" pitchFamily="18" charset="0"/>
              </a:rPr>
              <a:t> tin….)</a:t>
            </a:r>
            <a:endParaRPr lang="en-GB" dirty="0">
              <a:latin typeface="Times New Roman" pitchFamily="18" charset="0"/>
              <a:cs typeface="Times New Roman" pitchFamily="18" charset="0"/>
            </a:endParaRPr>
          </a:p>
          <a:p>
            <a:pPr>
              <a:lnSpc>
                <a:spcPct val="80000"/>
              </a:lnSpc>
            </a:pPr>
            <a:r>
              <a:rPr lang="en-US" sz="2800" dirty="0">
                <a:latin typeface="Times New Roman" pitchFamily="18" charset="0"/>
                <a:cs typeface="Times New Roman" pitchFamily="18" charset="0"/>
              </a:rPr>
              <a:t>Communications and Operations Management </a:t>
            </a:r>
            <a:r>
              <a:rPr lang="en-US" dirty="0" smtClean="0">
                <a:latin typeface="Times New Roman" pitchFamily="18" charset="0"/>
                <a:cs typeface="Times New Roman" pitchFamily="18" charset="0"/>
              </a:rPr>
              <a:t>(</a:t>
            </a:r>
            <a:r>
              <a:rPr lang="en-GB" dirty="0" err="1" smtClean="0">
                <a:latin typeface="Times New Roman" pitchFamily="18" charset="0"/>
                <a:cs typeface="Times New Roman" pitchFamily="18" charset="0"/>
              </a:rPr>
              <a:t>điều</a:t>
            </a:r>
            <a:r>
              <a:rPr lang="en-GB" dirty="0" smtClean="0">
                <a:latin typeface="Times New Roman" pitchFamily="18" charset="0"/>
                <a:cs typeface="Times New Roman" pitchFamily="18" charset="0"/>
              </a:rPr>
              <a:t> </a:t>
            </a:r>
            <a:r>
              <a:rPr lang="en-GB" dirty="0" err="1" smtClean="0">
                <a:latin typeface="Times New Roman" pitchFamily="18" charset="0"/>
                <a:cs typeface="Times New Roman" pitchFamily="18" charset="0"/>
              </a:rPr>
              <a:t>khiển</a:t>
            </a:r>
            <a:r>
              <a:rPr lang="en-GB" dirty="0" smtClean="0">
                <a:latin typeface="Times New Roman" pitchFamily="18" charset="0"/>
                <a:cs typeface="Times New Roman" pitchFamily="18" charset="0"/>
              </a:rPr>
              <a:t> </a:t>
            </a:r>
            <a:r>
              <a:rPr lang="en-GB" dirty="0" err="1" smtClean="0">
                <a:latin typeface="Times New Roman" pitchFamily="18" charset="0"/>
                <a:cs typeface="Times New Roman" pitchFamily="18" charset="0"/>
              </a:rPr>
              <a:t>hệ</a:t>
            </a:r>
            <a:r>
              <a:rPr lang="en-GB" dirty="0" smtClean="0">
                <a:latin typeface="Times New Roman" pitchFamily="18" charset="0"/>
                <a:cs typeface="Times New Roman" pitchFamily="18" charset="0"/>
              </a:rPr>
              <a:t> </a:t>
            </a:r>
            <a:r>
              <a:rPr lang="en-GB" dirty="0" err="1" smtClean="0">
                <a:latin typeface="Times New Roman" pitchFamily="18" charset="0"/>
                <a:cs typeface="Times New Roman" pitchFamily="18" charset="0"/>
              </a:rPr>
              <a:t>thống</a:t>
            </a:r>
            <a:r>
              <a:rPr lang="en-GB" dirty="0" smtClean="0">
                <a:latin typeface="Times New Roman" pitchFamily="18" charset="0"/>
                <a:cs typeface="Times New Roman" pitchFamily="18" charset="0"/>
              </a:rPr>
              <a:t> </a:t>
            </a:r>
            <a:r>
              <a:rPr lang="en-GB" dirty="0" err="1" smtClean="0">
                <a:latin typeface="Times New Roman" pitchFamily="18" charset="0"/>
                <a:cs typeface="Times New Roman" pitchFamily="18" charset="0"/>
              </a:rPr>
              <a:t>và</a:t>
            </a:r>
            <a:r>
              <a:rPr lang="en-GB" dirty="0" smtClean="0">
                <a:latin typeface="Times New Roman" pitchFamily="18" charset="0"/>
                <a:cs typeface="Times New Roman" pitchFamily="18" charset="0"/>
              </a:rPr>
              <a:t> </a:t>
            </a:r>
            <a:r>
              <a:rPr lang="en-GB" dirty="0" err="1" smtClean="0">
                <a:latin typeface="Times New Roman" pitchFamily="18" charset="0"/>
                <a:cs typeface="Times New Roman" pitchFamily="18" charset="0"/>
              </a:rPr>
              <a:t>mạng</a:t>
            </a:r>
            <a:r>
              <a:rPr lang="en-GB" dirty="0" smtClean="0">
                <a:latin typeface="Times New Roman" pitchFamily="18" charset="0"/>
                <a:cs typeface="Times New Roman" pitchFamily="18" charset="0"/>
              </a:rPr>
              <a:t> </a:t>
            </a:r>
            <a:r>
              <a:rPr lang="en-GB" dirty="0" err="1" smtClean="0">
                <a:latin typeface="Times New Roman" pitchFamily="18" charset="0"/>
                <a:cs typeface="Times New Roman" pitchFamily="18" charset="0"/>
              </a:rPr>
              <a:t>thông</a:t>
            </a:r>
            <a:r>
              <a:rPr lang="en-GB" dirty="0" smtClean="0">
                <a:latin typeface="Times New Roman" pitchFamily="18" charset="0"/>
                <a:cs typeface="Times New Roman" pitchFamily="18" charset="0"/>
              </a:rPr>
              <a:t> tin</a:t>
            </a:r>
            <a:r>
              <a:rPr lang="en-US" dirty="0" smtClean="0">
                <a:latin typeface="Times New Roman" pitchFamily="18" charset="0"/>
                <a:cs typeface="Times New Roman" pitchFamily="18" charset="0"/>
              </a:rPr>
              <a:t>)</a:t>
            </a:r>
            <a:endParaRPr lang="en-GB" dirty="0">
              <a:latin typeface="Times New Roman" pitchFamily="18" charset="0"/>
              <a:cs typeface="Times New Roman" pitchFamily="18" charset="0"/>
            </a:endParaRPr>
          </a:p>
          <a:p>
            <a:pPr>
              <a:lnSpc>
                <a:spcPct val="80000"/>
              </a:lnSpc>
            </a:pPr>
            <a:r>
              <a:rPr lang="en-US" sz="2800" dirty="0">
                <a:latin typeface="Times New Roman" pitchFamily="18" charset="0"/>
                <a:cs typeface="Times New Roman" pitchFamily="18" charset="0"/>
              </a:rPr>
              <a:t>Access Control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quản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lý</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truy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xuất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thông</a:t>
            </a:r>
            <a:r>
              <a:rPr lang="en-US" dirty="0" smtClean="0">
                <a:latin typeface="Times New Roman" pitchFamily="18" charset="0"/>
                <a:cs typeface="Times New Roman" pitchFamily="18" charset="0"/>
              </a:rPr>
              <a:t> tin)</a:t>
            </a:r>
            <a:endParaRPr lang="en-GB" dirty="0">
              <a:latin typeface="Times New Roman" pitchFamily="18" charset="0"/>
              <a:cs typeface="Times New Roman" pitchFamily="18" charset="0"/>
            </a:endParaRPr>
          </a:p>
          <a:p>
            <a:pPr>
              <a:lnSpc>
                <a:spcPct val="80000"/>
              </a:lnSpc>
            </a:pPr>
            <a:r>
              <a:rPr lang="en-US" sz="2800" dirty="0">
                <a:latin typeface="Times New Roman" pitchFamily="18" charset="0"/>
                <a:cs typeface="Times New Roman" pitchFamily="18" charset="0"/>
              </a:rPr>
              <a:t>Information Systems Acquisition, development and maintenance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quy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trình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phát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triện</a:t>
            </a:r>
            <a:r>
              <a:rPr lang="en-US" dirty="0" smtClean="0">
                <a:latin typeface="Times New Roman" pitchFamily="18" charset="0"/>
                <a:cs typeface="Times New Roman" pitchFamily="18" charset="0"/>
              </a:rPr>
              <a:t>…)</a:t>
            </a:r>
            <a:endParaRPr lang="en-GB" dirty="0">
              <a:latin typeface="Times New Roman" pitchFamily="18" charset="0"/>
              <a:cs typeface="Times New Roman" pitchFamily="18" charset="0"/>
            </a:endParaRPr>
          </a:p>
          <a:p>
            <a:pPr>
              <a:lnSpc>
                <a:spcPct val="80000"/>
              </a:lnSpc>
            </a:pPr>
            <a:r>
              <a:rPr lang="en-US" sz="2800" dirty="0">
                <a:latin typeface="Times New Roman" pitchFamily="18" charset="0"/>
                <a:cs typeface="Times New Roman" pitchFamily="18" charset="0"/>
              </a:rPr>
              <a:t>Information Security Incident Management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báo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cáo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quản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lý</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các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sự</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cố</a:t>
            </a:r>
            <a:r>
              <a:rPr lang="en-US" dirty="0" smtClean="0">
                <a:latin typeface="Times New Roman" pitchFamily="18" charset="0"/>
                <a:cs typeface="Times New Roman" pitchFamily="18" charset="0"/>
              </a:rPr>
              <a:t>)</a:t>
            </a:r>
            <a:endParaRPr lang="en-GB" dirty="0">
              <a:latin typeface="Times New Roman" pitchFamily="18" charset="0"/>
              <a:cs typeface="Times New Roman" pitchFamily="18" charset="0"/>
            </a:endParaRPr>
          </a:p>
          <a:p>
            <a:pPr>
              <a:lnSpc>
                <a:spcPct val="80000"/>
              </a:lnSpc>
            </a:pPr>
            <a:r>
              <a:rPr lang="en-US" sz="2800" dirty="0">
                <a:latin typeface="Times New Roman" pitchFamily="18" charset="0"/>
                <a:cs typeface="Times New Roman" pitchFamily="18" charset="0"/>
              </a:rPr>
              <a:t>Business Continuity Management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phục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hồi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dữ</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liệu</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khi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có</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mất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mát</a:t>
            </a:r>
            <a:r>
              <a:rPr lang="en-US" dirty="0" smtClean="0">
                <a:latin typeface="Times New Roman" pitchFamily="18" charset="0"/>
                <a:cs typeface="Times New Roman" pitchFamily="18" charset="0"/>
              </a:rPr>
              <a:t>….)</a:t>
            </a:r>
            <a:endParaRPr lang="en-GB" dirty="0">
              <a:latin typeface="Times New Roman" pitchFamily="18" charset="0"/>
              <a:cs typeface="Times New Roman" pitchFamily="18" charset="0"/>
            </a:endParaRPr>
          </a:p>
          <a:p>
            <a:pPr>
              <a:lnSpc>
                <a:spcPct val="80000"/>
              </a:lnSpc>
            </a:pPr>
            <a:r>
              <a:rPr lang="en-US" sz="2800" dirty="0">
                <a:latin typeface="Times New Roman" pitchFamily="18" charset="0"/>
                <a:cs typeface="Times New Roman" pitchFamily="18" charset="0"/>
              </a:rPr>
              <a:t>Compliance </a:t>
            </a: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các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tiêu</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chuẩn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về</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đạo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đức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ngành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nghề</a:t>
            </a:r>
            <a:r>
              <a:rPr lang="en-US" dirty="0" smtClean="0">
                <a:latin typeface="Times New Roman" pitchFamily="18" charset="0"/>
                <a:cs typeface="Times New Roman" pitchFamily="18" charset="0"/>
              </a:rPr>
              <a:t>….)</a:t>
            </a:r>
            <a:endParaRPr lang="en-GB" dirty="0">
              <a:latin typeface="Times New Roman" pitchFamily="18" charset="0"/>
              <a:cs typeface="Times New Roman" pitchFamily="18" charset="0"/>
            </a:endParaRPr>
          </a:p>
          <a:p>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0032668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Quy</a:t>
            </a:r>
            <a:r>
              <a:rPr lang="en-US" dirty="0" smtClean="0"/>
              <a:t> </a:t>
            </a:r>
            <a:r>
              <a:rPr lang="en-US" dirty="0" err="1" smtClean="0"/>
              <a:t>trình</a:t>
            </a:r>
            <a:r>
              <a:rPr lang="en-US" dirty="0" smtClean="0"/>
              <a:t> </a:t>
            </a:r>
            <a:r>
              <a:rPr lang="en-US" dirty="0" err="1" smtClean="0"/>
              <a:t>đánh</a:t>
            </a:r>
            <a:r>
              <a:rPr lang="en-US" dirty="0" smtClean="0"/>
              <a:t> </a:t>
            </a:r>
            <a:r>
              <a:rPr lang="en-US" dirty="0" err="1" smtClean="0"/>
              <a:t>giá</a:t>
            </a:r>
            <a:r>
              <a:rPr lang="en-US" dirty="0" smtClean="0"/>
              <a:t> ISMS</a:t>
            </a:r>
            <a:endParaRPr lang="en-US" dirty="0"/>
          </a:p>
        </p:txBody>
      </p:sp>
      <p:grpSp>
        <p:nvGrpSpPr>
          <p:cNvPr id="19" name="Group 18"/>
          <p:cNvGrpSpPr>
            <a:grpSpLocks/>
          </p:cNvGrpSpPr>
          <p:nvPr/>
        </p:nvGrpSpPr>
        <p:grpSpPr bwMode="auto">
          <a:xfrm>
            <a:off x="1093590" y="1586109"/>
            <a:ext cx="5770104" cy="4893670"/>
            <a:chOff x="1820" y="1097"/>
            <a:chExt cx="2752" cy="2859"/>
          </a:xfrm>
        </p:grpSpPr>
        <p:sp>
          <p:nvSpPr>
            <p:cNvPr id="20" name="AutoShape 8"/>
            <p:cNvSpPr>
              <a:spLocks noChangeArrowheads="1"/>
            </p:cNvSpPr>
            <p:nvPr/>
          </p:nvSpPr>
          <p:spPr bwMode="auto">
            <a:xfrm>
              <a:off x="3074" y="1435"/>
              <a:ext cx="234" cy="432"/>
            </a:xfrm>
            <a:prstGeom prst="downArrow">
              <a:avLst>
                <a:gd name="adj1" fmla="val 50000"/>
                <a:gd name="adj2" fmla="val 46154"/>
              </a:avLst>
            </a:prstGeom>
            <a:solidFill>
              <a:srgbClr val="000066"/>
            </a:solidFill>
            <a:ln w="38100">
              <a:solidFill>
                <a:srgbClr val="FF0000"/>
              </a:solidFill>
              <a:miter lim="800000"/>
              <a:headEnd/>
              <a:tailEnd/>
            </a:ln>
          </p:spPr>
          <p:txBody>
            <a:bodyPr anchor="ctr" anchorCtr="1"/>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endParaRPr lang="tr-TR">
                <a:latin typeface="Calibri" pitchFamily="34" charset="0"/>
              </a:endParaRPr>
            </a:p>
          </p:txBody>
        </p:sp>
        <p:sp>
          <p:nvSpPr>
            <p:cNvPr id="21" name="AutoShape 15"/>
            <p:cNvSpPr>
              <a:spLocks noChangeArrowheads="1"/>
            </p:cNvSpPr>
            <p:nvPr/>
          </p:nvSpPr>
          <p:spPr bwMode="auto">
            <a:xfrm>
              <a:off x="3812" y="2486"/>
              <a:ext cx="306" cy="288"/>
            </a:xfrm>
            <a:prstGeom prst="downArrow">
              <a:avLst>
                <a:gd name="adj1" fmla="val 50000"/>
                <a:gd name="adj2" fmla="val 25000"/>
              </a:avLst>
            </a:prstGeom>
            <a:solidFill>
              <a:srgbClr val="000066"/>
            </a:solidFill>
            <a:ln w="38100">
              <a:solidFill>
                <a:srgbClr val="FF0000"/>
              </a:solidFill>
              <a:miter lim="800000"/>
              <a:headEnd/>
              <a:tailEnd/>
            </a:ln>
          </p:spPr>
          <p:txBody>
            <a:bodyPr anchor="ctr" anchorCtr="1"/>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endParaRPr lang="tr-TR">
                <a:latin typeface="Calibri" pitchFamily="34" charset="0"/>
              </a:endParaRPr>
            </a:p>
          </p:txBody>
        </p:sp>
        <p:sp>
          <p:nvSpPr>
            <p:cNvPr id="22" name="AutoShape 16"/>
            <p:cNvSpPr>
              <a:spLocks noChangeArrowheads="1"/>
            </p:cNvSpPr>
            <p:nvPr/>
          </p:nvSpPr>
          <p:spPr bwMode="auto">
            <a:xfrm>
              <a:off x="3812" y="3348"/>
              <a:ext cx="306" cy="288"/>
            </a:xfrm>
            <a:prstGeom prst="downArrow">
              <a:avLst>
                <a:gd name="adj1" fmla="val 50000"/>
                <a:gd name="adj2" fmla="val 25000"/>
              </a:avLst>
            </a:prstGeom>
            <a:solidFill>
              <a:srgbClr val="000066"/>
            </a:solidFill>
            <a:ln w="38100">
              <a:solidFill>
                <a:srgbClr val="FF0000"/>
              </a:solidFill>
              <a:miter lim="800000"/>
              <a:headEnd/>
              <a:tailEnd/>
            </a:ln>
          </p:spPr>
          <p:txBody>
            <a:bodyPr anchor="ctr" anchorCtr="1"/>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endParaRPr lang="tr-TR">
                <a:latin typeface="Calibri" pitchFamily="34" charset="0"/>
              </a:endParaRPr>
            </a:p>
          </p:txBody>
        </p:sp>
        <p:sp>
          <p:nvSpPr>
            <p:cNvPr id="23" name="AutoShape 17"/>
            <p:cNvSpPr>
              <a:spLocks noChangeArrowheads="1"/>
            </p:cNvSpPr>
            <p:nvPr/>
          </p:nvSpPr>
          <p:spPr bwMode="auto">
            <a:xfrm>
              <a:off x="2240" y="3344"/>
              <a:ext cx="306" cy="288"/>
            </a:xfrm>
            <a:prstGeom prst="upArrow">
              <a:avLst>
                <a:gd name="adj1" fmla="val 50000"/>
                <a:gd name="adj2" fmla="val 25000"/>
              </a:avLst>
            </a:prstGeom>
            <a:solidFill>
              <a:srgbClr val="000066"/>
            </a:solidFill>
            <a:ln w="38100">
              <a:solidFill>
                <a:srgbClr val="FF0000"/>
              </a:solidFill>
              <a:miter lim="800000"/>
              <a:headEnd/>
              <a:tailEnd/>
            </a:ln>
          </p:spPr>
          <p:txBody>
            <a:bodyPr anchor="ctr" anchorCtr="1"/>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endParaRPr lang="tr-TR">
                <a:latin typeface="Calibri" pitchFamily="34" charset="0"/>
              </a:endParaRPr>
            </a:p>
          </p:txBody>
        </p:sp>
        <p:sp>
          <p:nvSpPr>
            <p:cNvPr id="24" name="AutoShape 18"/>
            <p:cNvSpPr>
              <a:spLocks noChangeArrowheads="1"/>
            </p:cNvSpPr>
            <p:nvPr/>
          </p:nvSpPr>
          <p:spPr bwMode="auto">
            <a:xfrm>
              <a:off x="2242" y="2458"/>
              <a:ext cx="306" cy="288"/>
            </a:xfrm>
            <a:prstGeom prst="upArrow">
              <a:avLst>
                <a:gd name="adj1" fmla="val 50000"/>
                <a:gd name="adj2" fmla="val 25000"/>
              </a:avLst>
            </a:prstGeom>
            <a:solidFill>
              <a:srgbClr val="000066"/>
            </a:solidFill>
            <a:ln w="38100">
              <a:solidFill>
                <a:srgbClr val="FF0000"/>
              </a:solidFill>
              <a:miter lim="800000"/>
              <a:headEnd/>
              <a:tailEnd/>
            </a:ln>
          </p:spPr>
          <p:txBody>
            <a:bodyPr anchor="ctr" anchorCtr="1"/>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endParaRPr lang="tr-TR">
                <a:latin typeface="Calibri" pitchFamily="34" charset="0"/>
              </a:endParaRPr>
            </a:p>
          </p:txBody>
        </p:sp>
        <p:sp>
          <p:nvSpPr>
            <p:cNvPr id="25" name="Text Box 19"/>
            <p:cNvSpPr txBox="1">
              <a:spLocks noChangeArrowheads="1"/>
            </p:cNvSpPr>
            <p:nvPr/>
          </p:nvSpPr>
          <p:spPr bwMode="auto">
            <a:xfrm>
              <a:off x="3719" y="2208"/>
              <a:ext cx="504" cy="186"/>
            </a:xfrm>
            <a:prstGeom prst="rect">
              <a:avLst/>
            </a:prstGeom>
            <a:noFill/>
            <a:ln w="9525">
              <a:noFill/>
              <a:miter lim="800000"/>
              <a:headEnd/>
              <a:tailEnd/>
            </a:ln>
          </p:spPr>
          <p:txBody>
            <a:bodyPr lIns="0" tIns="0" rIns="0" bIns="0" anchor="ctr" anchorCtr="1"/>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en-US" sz="1400" b="1">
                  <a:solidFill>
                    <a:srgbClr val="000099"/>
                  </a:solidFill>
                  <a:latin typeface="Calibri" pitchFamily="34" charset="0"/>
                </a:rPr>
                <a:t>Define</a:t>
              </a:r>
              <a:endParaRPr lang="en-US">
                <a:solidFill>
                  <a:srgbClr val="000099"/>
                </a:solidFill>
                <a:latin typeface="Times New Roman" pitchFamily="18" charset="0"/>
              </a:endParaRPr>
            </a:p>
          </p:txBody>
        </p:sp>
        <p:sp>
          <p:nvSpPr>
            <p:cNvPr id="26" name="Text Box 20"/>
            <p:cNvSpPr txBox="1">
              <a:spLocks noChangeArrowheads="1"/>
            </p:cNvSpPr>
            <p:nvPr/>
          </p:nvSpPr>
          <p:spPr bwMode="auto">
            <a:xfrm>
              <a:off x="3641" y="3120"/>
              <a:ext cx="648" cy="144"/>
            </a:xfrm>
            <a:prstGeom prst="rect">
              <a:avLst/>
            </a:prstGeom>
            <a:noFill/>
            <a:ln w="9525">
              <a:noFill/>
              <a:miter lim="800000"/>
              <a:headEnd/>
              <a:tailEnd/>
            </a:ln>
          </p:spPr>
          <p:txBody>
            <a:bodyPr anchor="ctr" anchorCtr="1"/>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en-US" sz="1200" b="1">
                  <a:solidFill>
                    <a:srgbClr val="000099"/>
                  </a:solidFill>
                  <a:latin typeface="Calibri" pitchFamily="34" charset="0"/>
                </a:rPr>
                <a:t>Implement</a:t>
              </a:r>
              <a:endParaRPr lang="en-US">
                <a:solidFill>
                  <a:srgbClr val="000099"/>
                </a:solidFill>
                <a:latin typeface="Times New Roman" pitchFamily="18" charset="0"/>
              </a:endParaRPr>
            </a:p>
          </p:txBody>
        </p:sp>
        <p:sp>
          <p:nvSpPr>
            <p:cNvPr id="27" name="Text Box 21"/>
            <p:cNvSpPr txBox="1">
              <a:spLocks noChangeArrowheads="1"/>
            </p:cNvSpPr>
            <p:nvPr/>
          </p:nvSpPr>
          <p:spPr bwMode="auto">
            <a:xfrm>
              <a:off x="2105" y="3138"/>
              <a:ext cx="576" cy="98"/>
            </a:xfrm>
            <a:prstGeom prst="rect">
              <a:avLst/>
            </a:prstGeom>
            <a:noFill/>
            <a:ln w="9525">
              <a:noFill/>
              <a:miter lim="800000"/>
              <a:headEnd/>
              <a:tailEnd/>
            </a:ln>
          </p:spPr>
          <p:txBody>
            <a:bodyPr anchor="ctr" anchorCtr="1"/>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en-US" sz="1200" b="1">
                  <a:solidFill>
                    <a:srgbClr val="000099"/>
                  </a:solidFill>
                  <a:latin typeface="Calibri" pitchFamily="34" charset="0"/>
                </a:rPr>
                <a:t>Elicit</a:t>
              </a:r>
              <a:endParaRPr lang="en-US">
                <a:solidFill>
                  <a:srgbClr val="000099"/>
                </a:solidFill>
                <a:latin typeface="Times New Roman" pitchFamily="18" charset="0"/>
              </a:endParaRPr>
            </a:p>
          </p:txBody>
        </p:sp>
        <p:sp>
          <p:nvSpPr>
            <p:cNvPr id="28" name="Text Box 22"/>
            <p:cNvSpPr txBox="1">
              <a:spLocks noChangeArrowheads="1"/>
            </p:cNvSpPr>
            <p:nvPr/>
          </p:nvSpPr>
          <p:spPr bwMode="auto">
            <a:xfrm>
              <a:off x="2051" y="2208"/>
              <a:ext cx="695" cy="174"/>
            </a:xfrm>
            <a:prstGeom prst="rect">
              <a:avLst/>
            </a:prstGeom>
            <a:noFill/>
            <a:ln w="9525">
              <a:noFill/>
              <a:miter lim="800000"/>
              <a:headEnd/>
              <a:tailEnd/>
            </a:ln>
          </p:spPr>
          <p:txBody>
            <a:bodyPr lIns="0" tIns="0" rIns="0" bIns="0" anchor="ctr" anchorCtr="1"/>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en-US" sz="1400" b="1">
                  <a:solidFill>
                    <a:srgbClr val="000099"/>
                  </a:solidFill>
                  <a:latin typeface="Calibri" pitchFamily="34" charset="0"/>
                </a:rPr>
                <a:t>Integrate</a:t>
              </a:r>
              <a:endParaRPr lang="en-US">
                <a:solidFill>
                  <a:srgbClr val="000099"/>
                </a:solidFill>
                <a:latin typeface="Times New Roman" pitchFamily="18" charset="0"/>
              </a:endParaRPr>
            </a:p>
          </p:txBody>
        </p:sp>
        <p:sp>
          <p:nvSpPr>
            <p:cNvPr id="29" name="Text Box 27"/>
            <p:cNvSpPr txBox="1">
              <a:spLocks noChangeArrowheads="1"/>
            </p:cNvSpPr>
            <p:nvPr/>
          </p:nvSpPr>
          <p:spPr bwMode="auto">
            <a:xfrm>
              <a:off x="2202" y="3758"/>
              <a:ext cx="1984" cy="198"/>
            </a:xfrm>
            <a:prstGeom prst="rect">
              <a:avLst/>
            </a:prstGeom>
            <a:noFill/>
            <a:ln w="9525" algn="ctr">
              <a:solidFill>
                <a:srgbClr val="000066"/>
              </a:solidFill>
              <a:miter lim="800000"/>
              <a:headEnd/>
              <a:tailEnd/>
            </a:ln>
          </p:spPr>
          <p:txBody>
            <a:bodyPr lIns="0" tIns="0" rIns="0" bIns="0" anchor="ctr" anchorCtr="1">
              <a:spAutoFit/>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a:spcBef>
                  <a:spcPct val="50000"/>
                </a:spcBef>
              </a:pPr>
              <a:r>
                <a:rPr lang="en-US" sz="2000">
                  <a:solidFill>
                    <a:srgbClr val="000099"/>
                  </a:solidFill>
                  <a:latin typeface="Calibri" pitchFamily="34" charset="0"/>
                </a:rPr>
                <a:t>Employees</a:t>
              </a:r>
            </a:p>
          </p:txBody>
        </p:sp>
        <p:sp>
          <p:nvSpPr>
            <p:cNvPr id="30" name="Text Box 28"/>
            <p:cNvSpPr txBox="1">
              <a:spLocks noChangeArrowheads="1"/>
            </p:cNvSpPr>
            <p:nvPr/>
          </p:nvSpPr>
          <p:spPr bwMode="auto">
            <a:xfrm>
              <a:off x="1820" y="1943"/>
              <a:ext cx="2752" cy="198"/>
            </a:xfrm>
            <a:prstGeom prst="rect">
              <a:avLst/>
            </a:prstGeom>
            <a:noFill/>
            <a:ln w="9525" algn="ctr">
              <a:solidFill>
                <a:srgbClr val="000066"/>
              </a:solidFill>
              <a:miter lim="800000"/>
              <a:headEnd/>
              <a:tailEnd/>
            </a:ln>
          </p:spPr>
          <p:txBody>
            <a:bodyPr lIns="0" tIns="0" rIns="0" bIns="0" anchor="ctr" anchorCtr="1">
              <a:spAutoFit/>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a:spcBef>
                  <a:spcPct val="50000"/>
                </a:spcBef>
              </a:pPr>
              <a:r>
                <a:rPr lang="en-US" sz="2000" dirty="0">
                  <a:solidFill>
                    <a:srgbClr val="000099"/>
                  </a:solidFill>
                  <a:latin typeface="Calibri" pitchFamily="34" charset="0"/>
                </a:rPr>
                <a:t>Security Awareness Program</a:t>
              </a:r>
            </a:p>
          </p:txBody>
        </p:sp>
        <p:sp>
          <p:nvSpPr>
            <p:cNvPr id="31" name="Text Box 29"/>
            <p:cNvSpPr txBox="1">
              <a:spLocks noChangeArrowheads="1"/>
            </p:cNvSpPr>
            <p:nvPr/>
          </p:nvSpPr>
          <p:spPr bwMode="auto">
            <a:xfrm>
              <a:off x="1874" y="2865"/>
              <a:ext cx="1088" cy="198"/>
            </a:xfrm>
            <a:prstGeom prst="rect">
              <a:avLst/>
            </a:prstGeom>
            <a:noFill/>
            <a:ln w="9525" algn="ctr">
              <a:solidFill>
                <a:srgbClr val="000066"/>
              </a:solidFill>
              <a:miter lim="800000"/>
              <a:headEnd/>
              <a:tailEnd/>
            </a:ln>
          </p:spPr>
          <p:txBody>
            <a:bodyPr lIns="0" tIns="0" rIns="0" bIns="0" anchor="ctr" anchorCtr="1">
              <a:spAutoFit/>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a:spcBef>
                  <a:spcPct val="50000"/>
                </a:spcBef>
              </a:pPr>
              <a:r>
                <a:rPr lang="en-US" sz="2000">
                  <a:solidFill>
                    <a:srgbClr val="000099"/>
                  </a:solidFill>
                  <a:latin typeface="Calibri" pitchFamily="34" charset="0"/>
                </a:rPr>
                <a:t>Feedback</a:t>
              </a:r>
            </a:p>
          </p:txBody>
        </p:sp>
        <p:sp>
          <p:nvSpPr>
            <p:cNvPr id="32" name="Text Box 30"/>
            <p:cNvSpPr txBox="1">
              <a:spLocks noChangeArrowheads="1"/>
            </p:cNvSpPr>
            <p:nvPr/>
          </p:nvSpPr>
          <p:spPr bwMode="auto">
            <a:xfrm>
              <a:off x="3421" y="2858"/>
              <a:ext cx="1088" cy="198"/>
            </a:xfrm>
            <a:prstGeom prst="rect">
              <a:avLst/>
            </a:prstGeom>
            <a:noFill/>
            <a:ln w="9525" algn="ctr">
              <a:solidFill>
                <a:srgbClr val="000066"/>
              </a:solidFill>
              <a:miter lim="800000"/>
              <a:headEnd/>
              <a:tailEnd/>
            </a:ln>
          </p:spPr>
          <p:txBody>
            <a:bodyPr lIns="0" tIns="0" rIns="0" bIns="0" anchor="ctr" anchorCtr="1">
              <a:spAutoFit/>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a:spcBef>
                  <a:spcPct val="50000"/>
                </a:spcBef>
              </a:pPr>
              <a:r>
                <a:rPr lang="en-US" sz="2000">
                  <a:solidFill>
                    <a:srgbClr val="000099"/>
                  </a:solidFill>
                  <a:latin typeface="Calibri" pitchFamily="34" charset="0"/>
                </a:rPr>
                <a:t>Activities</a:t>
              </a:r>
            </a:p>
          </p:txBody>
        </p:sp>
        <p:sp>
          <p:nvSpPr>
            <p:cNvPr id="33" name="Text Box 31"/>
            <p:cNvSpPr txBox="1">
              <a:spLocks noChangeArrowheads="1"/>
            </p:cNvSpPr>
            <p:nvPr/>
          </p:nvSpPr>
          <p:spPr bwMode="auto">
            <a:xfrm>
              <a:off x="2382" y="1097"/>
              <a:ext cx="1618" cy="198"/>
            </a:xfrm>
            <a:prstGeom prst="rect">
              <a:avLst/>
            </a:prstGeom>
            <a:noFill/>
            <a:ln w="9525" algn="ctr">
              <a:solidFill>
                <a:srgbClr val="000066"/>
              </a:solidFill>
              <a:miter lim="800000"/>
              <a:headEnd/>
              <a:tailEnd/>
            </a:ln>
          </p:spPr>
          <p:txBody>
            <a:bodyPr lIns="0" tIns="0" rIns="0" bIns="0" anchor="ctr" anchorCtr="1">
              <a:spAutoFit/>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a:spcBef>
                  <a:spcPct val="50000"/>
                </a:spcBef>
              </a:pPr>
              <a:r>
                <a:rPr lang="en-US" sz="2000">
                  <a:solidFill>
                    <a:srgbClr val="000099"/>
                  </a:solidFill>
                  <a:latin typeface="Calibri" pitchFamily="34" charset="0"/>
                </a:rPr>
                <a:t>Company Policy</a:t>
              </a:r>
            </a:p>
          </p:txBody>
        </p:sp>
      </p:grpSp>
    </p:spTree>
    <p:extLst>
      <p:ext uri="{BB962C8B-B14F-4D97-AF65-F5344CB8AC3E}">
        <p14:creationId xmlns:p14="http://schemas.microsoft.com/office/powerpoint/2010/main" val="36065561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Quy</a:t>
            </a:r>
            <a:r>
              <a:rPr lang="en-US" dirty="0" smtClean="0"/>
              <a:t> </a:t>
            </a:r>
            <a:r>
              <a:rPr lang="en-US" dirty="0" err="1" smtClean="0"/>
              <a:t>trình</a:t>
            </a:r>
            <a:r>
              <a:rPr lang="en-US" dirty="0" smtClean="0"/>
              <a:t> </a:t>
            </a:r>
            <a:r>
              <a:rPr lang="en-US" dirty="0" err="1" smtClean="0"/>
              <a:t>đánh</a:t>
            </a:r>
            <a:r>
              <a:rPr lang="en-US" dirty="0" smtClean="0"/>
              <a:t> </a:t>
            </a:r>
            <a:r>
              <a:rPr lang="en-US" dirty="0" err="1" smtClean="0"/>
              <a:t>giá</a:t>
            </a:r>
            <a:r>
              <a:rPr lang="en-US" dirty="0" smtClean="0"/>
              <a:t> ISMS</a:t>
            </a:r>
            <a:endParaRPr lang="en-US" dirty="0"/>
          </a:p>
        </p:txBody>
      </p:sp>
      <p:sp>
        <p:nvSpPr>
          <p:cNvPr id="3" name="Content Placeholder 2"/>
          <p:cNvSpPr>
            <a:spLocks noGrp="1"/>
          </p:cNvSpPr>
          <p:nvPr>
            <p:ph sz="quarter" idx="1"/>
          </p:nvPr>
        </p:nvSpPr>
        <p:spPr/>
        <p:txBody>
          <a:bodyPr/>
          <a:lstStyle/>
          <a:p>
            <a:r>
              <a:rPr lang="en-US" dirty="0" err="1" smtClean="0"/>
              <a:t>Phạm</a:t>
            </a:r>
            <a:r>
              <a:rPr lang="en-US" dirty="0" smtClean="0"/>
              <a:t> vi ISMS:</a:t>
            </a:r>
          </a:p>
          <a:p>
            <a:pPr lvl="1"/>
            <a:r>
              <a:rPr lang="en-US" dirty="0" err="1" smtClean="0"/>
              <a:t>Bảo</a:t>
            </a:r>
            <a:r>
              <a:rPr lang="en-US" dirty="0" smtClean="0"/>
              <a:t> </a:t>
            </a:r>
            <a:r>
              <a:rPr lang="en-US" dirty="0" err="1" smtClean="0"/>
              <a:t>mật</a:t>
            </a:r>
            <a:r>
              <a:rPr lang="en-US" dirty="0" smtClean="0"/>
              <a:t> </a:t>
            </a:r>
            <a:r>
              <a:rPr lang="en-US" dirty="0" err="1" smtClean="0"/>
              <a:t>chính</a:t>
            </a:r>
            <a:r>
              <a:rPr lang="en-US" dirty="0" smtClean="0"/>
              <a:t> </a:t>
            </a:r>
            <a:r>
              <a:rPr lang="en-US" dirty="0" err="1" smtClean="0"/>
              <a:t>sách</a:t>
            </a:r>
            <a:r>
              <a:rPr lang="en-US" dirty="0" smtClean="0"/>
              <a:t> </a:t>
            </a:r>
            <a:r>
              <a:rPr lang="en-US" dirty="0" err="1" smtClean="0"/>
              <a:t>và</a:t>
            </a:r>
            <a:r>
              <a:rPr lang="en-US" dirty="0" smtClean="0"/>
              <a:t> </a:t>
            </a:r>
            <a:r>
              <a:rPr lang="en-US" dirty="0" err="1" smtClean="0"/>
              <a:t>kế</a:t>
            </a:r>
            <a:r>
              <a:rPr lang="en-US" dirty="0" smtClean="0"/>
              <a:t> </a:t>
            </a:r>
            <a:r>
              <a:rPr lang="en-US" dirty="0" err="1" smtClean="0"/>
              <a:t>hoạch</a:t>
            </a:r>
            <a:r>
              <a:rPr lang="en-US" dirty="0" smtClean="0"/>
              <a:t> </a:t>
            </a:r>
            <a:r>
              <a:rPr lang="en-US" dirty="0" err="1" smtClean="0"/>
              <a:t>doanh</a:t>
            </a:r>
            <a:r>
              <a:rPr lang="en-US" dirty="0" smtClean="0"/>
              <a:t> </a:t>
            </a:r>
            <a:r>
              <a:rPr lang="en-US" dirty="0" err="1" smtClean="0"/>
              <a:t>nghiệp</a:t>
            </a:r>
            <a:endParaRPr lang="en-US" dirty="0"/>
          </a:p>
          <a:p>
            <a:pPr lvl="1"/>
            <a:r>
              <a:rPr lang="en-US" dirty="0" err="1" smtClean="0"/>
              <a:t>Các</a:t>
            </a:r>
            <a:r>
              <a:rPr lang="en-US" dirty="0" smtClean="0"/>
              <a:t> </a:t>
            </a:r>
            <a:r>
              <a:rPr lang="en-US" dirty="0" err="1" smtClean="0"/>
              <a:t>yêu</a:t>
            </a:r>
            <a:r>
              <a:rPr lang="en-US" dirty="0" smtClean="0"/>
              <a:t> </a:t>
            </a:r>
            <a:r>
              <a:rPr lang="en-US" dirty="0" err="1" smtClean="0"/>
              <a:t>cầu</a:t>
            </a:r>
            <a:r>
              <a:rPr lang="en-US" dirty="0" smtClean="0"/>
              <a:t> </a:t>
            </a:r>
            <a:r>
              <a:rPr lang="en-US" dirty="0" err="1" smtClean="0"/>
              <a:t>hoạt</a:t>
            </a:r>
            <a:r>
              <a:rPr lang="en-US" dirty="0" smtClean="0"/>
              <a:t> </a:t>
            </a:r>
            <a:r>
              <a:rPr lang="en-US" dirty="0" err="1" smtClean="0"/>
              <a:t>động</a:t>
            </a:r>
            <a:r>
              <a:rPr lang="en-US" dirty="0" smtClean="0"/>
              <a:t> </a:t>
            </a:r>
            <a:r>
              <a:rPr lang="en-US" dirty="0" err="1" smtClean="0"/>
              <a:t>hiện</a:t>
            </a:r>
            <a:r>
              <a:rPr lang="en-US" dirty="0" smtClean="0"/>
              <a:t> </a:t>
            </a:r>
            <a:r>
              <a:rPr lang="en-US" dirty="0" err="1" smtClean="0"/>
              <a:t>tại</a:t>
            </a:r>
            <a:r>
              <a:rPr lang="en-US" dirty="0" smtClean="0"/>
              <a:t> </a:t>
            </a:r>
            <a:r>
              <a:rPr lang="en-US" dirty="0" err="1" smtClean="0"/>
              <a:t>của</a:t>
            </a:r>
            <a:r>
              <a:rPr lang="en-US" dirty="0" smtClean="0"/>
              <a:t> </a:t>
            </a:r>
            <a:r>
              <a:rPr lang="en-US" dirty="0" err="1" smtClean="0"/>
              <a:t>doanh</a:t>
            </a:r>
            <a:r>
              <a:rPr lang="en-US" dirty="0" smtClean="0"/>
              <a:t> </a:t>
            </a:r>
            <a:r>
              <a:rPr lang="en-US" dirty="0" err="1" smtClean="0"/>
              <a:t>nghiệp</a:t>
            </a:r>
            <a:endParaRPr lang="en-US" dirty="0"/>
          </a:p>
          <a:p>
            <a:pPr lvl="1"/>
            <a:r>
              <a:rPr lang="en-US" dirty="0" err="1" smtClean="0"/>
              <a:t>Các</a:t>
            </a:r>
            <a:r>
              <a:rPr lang="en-US" dirty="0" smtClean="0"/>
              <a:t> </a:t>
            </a:r>
            <a:r>
              <a:rPr lang="en-US" dirty="0" err="1" smtClean="0"/>
              <a:t>yêu</a:t>
            </a:r>
            <a:r>
              <a:rPr lang="en-US" dirty="0" smtClean="0"/>
              <a:t> </a:t>
            </a:r>
            <a:r>
              <a:rPr lang="en-US" dirty="0" err="1" smtClean="0"/>
              <a:t>cầu</a:t>
            </a:r>
            <a:r>
              <a:rPr lang="en-US" dirty="0" smtClean="0"/>
              <a:t> </a:t>
            </a:r>
            <a:r>
              <a:rPr lang="en-US" dirty="0" err="1" smtClean="0"/>
              <a:t>trong</a:t>
            </a:r>
            <a:r>
              <a:rPr lang="en-US" dirty="0" smtClean="0"/>
              <a:t> </a:t>
            </a:r>
            <a:r>
              <a:rPr lang="en-US" dirty="0" err="1" smtClean="0"/>
              <a:t>tương</a:t>
            </a:r>
            <a:r>
              <a:rPr lang="en-US" dirty="0" smtClean="0"/>
              <a:t> </a:t>
            </a:r>
            <a:r>
              <a:rPr lang="en-US" dirty="0" err="1" smtClean="0"/>
              <a:t>lai</a:t>
            </a:r>
            <a:endParaRPr lang="en-US" dirty="0"/>
          </a:p>
          <a:p>
            <a:pPr lvl="1"/>
            <a:r>
              <a:rPr lang="en-US" dirty="0" err="1" smtClean="0"/>
              <a:t>Các</a:t>
            </a:r>
            <a:r>
              <a:rPr lang="en-US" dirty="0" smtClean="0"/>
              <a:t> </a:t>
            </a:r>
            <a:r>
              <a:rPr lang="en-US" dirty="0" err="1" smtClean="0"/>
              <a:t>yêu</a:t>
            </a:r>
            <a:r>
              <a:rPr lang="en-US" dirty="0" smtClean="0"/>
              <a:t> </a:t>
            </a:r>
            <a:r>
              <a:rPr lang="en-US" dirty="0" err="1" smtClean="0"/>
              <a:t>cầu</a:t>
            </a:r>
            <a:r>
              <a:rPr lang="en-US" dirty="0" smtClean="0"/>
              <a:t> </a:t>
            </a:r>
            <a:r>
              <a:rPr lang="en-US" dirty="0" err="1" smtClean="0"/>
              <a:t>về</a:t>
            </a:r>
            <a:r>
              <a:rPr lang="en-US" dirty="0" smtClean="0"/>
              <a:t> </a:t>
            </a:r>
            <a:r>
              <a:rPr lang="en-US" dirty="0" err="1" smtClean="0"/>
              <a:t>pháp</a:t>
            </a:r>
            <a:r>
              <a:rPr lang="en-US" dirty="0" smtClean="0"/>
              <a:t> </a:t>
            </a:r>
            <a:r>
              <a:rPr lang="en-US" dirty="0" err="1" smtClean="0"/>
              <a:t>lý</a:t>
            </a:r>
            <a:endParaRPr lang="en-US" dirty="0"/>
          </a:p>
          <a:p>
            <a:pPr lvl="1"/>
            <a:r>
              <a:rPr lang="en-US" dirty="0" err="1" smtClean="0"/>
              <a:t>Nghĩa</a:t>
            </a:r>
            <a:r>
              <a:rPr lang="en-US" dirty="0" smtClean="0"/>
              <a:t> </a:t>
            </a:r>
            <a:r>
              <a:rPr lang="en-US" dirty="0" err="1" smtClean="0"/>
              <a:t>vụ</a:t>
            </a:r>
            <a:r>
              <a:rPr lang="en-US" dirty="0" smtClean="0"/>
              <a:t> </a:t>
            </a:r>
            <a:r>
              <a:rPr lang="en-US" dirty="0" err="1" smtClean="0"/>
              <a:t>và</a:t>
            </a:r>
            <a:r>
              <a:rPr lang="en-US" dirty="0" smtClean="0"/>
              <a:t> </a:t>
            </a:r>
            <a:r>
              <a:rPr lang="en-US" dirty="0" err="1" smtClean="0"/>
              <a:t>trách</a:t>
            </a:r>
            <a:r>
              <a:rPr lang="en-US" dirty="0" smtClean="0"/>
              <a:t> </a:t>
            </a:r>
            <a:r>
              <a:rPr lang="en-US" dirty="0" err="1" smtClean="0"/>
              <a:t>nhiệm</a:t>
            </a:r>
            <a:endParaRPr lang="en-US" dirty="0"/>
          </a:p>
          <a:p>
            <a:pPr lvl="1"/>
            <a:r>
              <a:rPr lang="en-US" dirty="0" err="1" smtClean="0"/>
              <a:t>Doanh</a:t>
            </a:r>
            <a:r>
              <a:rPr lang="en-US" dirty="0" smtClean="0"/>
              <a:t> </a:t>
            </a:r>
            <a:r>
              <a:rPr lang="en-US" dirty="0" err="1" smtClean="0"/>
              <a:t>nghiệp</a:t>
            </a:r>
            <a:r>
              <a:rPr lang="en-US" dirty="0" smtClean="0"/>
              <a:t> </a:t>
            </a:r>
            <a:r>
              <a:rPr lang="en-US" dirty="0" err="1" smtClean="0"/>
              <a:t>và</a:t>
            </a:r>
            <a:r>
              <a:rPr lang="en-US" dirty="0" smtClean="0"/>
              <a:t> </a:t>
            </a:r>
            <a:r>
              <a:rPr lang="en-US" dirty="0" err="1" smtClean="0"/>
              <a:t>các</a:t>
            </a:r>
            <a:r>
              <a:rPr lang="en-US" dirty="0" smtClean="0"/>
              <a:t> </a:t>
            </a:r>
            <a:r>
              <a:rPr lang="en-US" dirty="0" err="1" smtClean="0"/>
              <a:t>rủi</a:t>
            </a:r>
            <a:r>
              <a:rPr lang="en-US" dirty="0" smtClean="0"/>
              <a:t> </a:t>
            </a:r>
            <a:r>
              <a:rPr lang="en-US" dirty="0" err="1" smtClean="0"/>
              <a:t>ro</a:t>
            </a:r>
            <a:r>
              <a:rPr lang="en-US" dirty="0" smtClean="0"/>
              <a:t> </a:t>
            </a:r>
            <a:r>
              <a:rPr lang="en-US" dirty="0" err="1" smtClean="0"/>
              <a:t>liên</a:t>
            </a:r>
            <a:r>
              <a:rPr lang="en-US" dirty="0" smtClean="0"/>
              <a:t> </a:t>
            </a:r>
            <a:r>
              <a:rPr lang="en-US" dirty="0" err="1" smtClean="0"/>
              <a:t>quan</a:t>
            </a:r>
            <a:r>
              <a:rPr lang="en-US" dirty="0" smtClean="0"/>
              <a:t> </a:t>
            </a:r>
            <a:r>
              <a:rPr lang="en-US" dirty="0" err="1" smtClean="0"/>
              <a:t>đến</a:t>
            </a:r>
            <a:r>
              <a:rPr lang="en-US" dirty="0" smtClean="0"/>
              <a:t> </a:t>
            </a:r>
            <a:r>
              <a:rPr lang="en-US" dirty="0" err="1" smtClean="0"/>
              <a:t>công</a:t>
            </a:r>
            <a:r>
              <a:rPr lang="en-US" dirty="0" smtClean="0"/>
              <a:t> </a:t>
            </a:r>
            <a:r>
              <a:rPr lang="en-US" dirty="0" err="1" smtClean="0"/>
              <a:t>nghệ</a:t>
            </a:r>
            <a:r>
              <a:rPr lang="en-US" dirty="0" smtClean="0"/>
              <a:t> </a:t>
            </a:r>
            <a:r>
              <a:rPr lang="en-US" dirty="0" err="1" smtClean="0"/>
              <a:t>thông</a:t>
            </a:r>
            <a:r>
              <a:rPr lang="en-US" dirty="0" smtClean="0"/>
              <a:t> tin</a:t>
            </a:r>
            <a:endParaRPr lang="en-US" dirty="0"/>
          </a:p>
          <a:p>
            <a:endParaRPr lang="en-US" dirty="0"/>
          </a:p>
        </p:txBody>
      </p:sp>
    </p:spTree>
    <p:extLst>
      <p:ext uri="{BB962C8B-B14F-4D97-AF65-F5344CB8AC3E}">
        <p14:creationId xmlns:p14="http://schemas.microsoft.com/office/powerpoint/2010/main" val="30500200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Quy</a:t>
            </a:r>
            <a:r>
              <a:rPr lang="en-US" dirty="0" smtClean="0"/>
              <a:t> </a:t>
            </a:r>
            <a:r>
              <a:rPr lang="en-US" dirty="0" err="1" smtClean="0"/>
              <a:t>trình</a:t>
            </a:r>
            <a:r>
              <a:rPr lang="en-US" dirty="0" smtClean="0"/>
              <a:t> </a:t>
            </a:r>
            <a:r>
              <a:rPr lang="en-US" dirty="0" err="1" smtClean="0"/>
              <a:t>đánh</a:t>
            </a:r>
            <a:r>
              <a:rPr lang="en-US" dirty="0" smtClean="0"/>
              <a:t> </a:t>
            </a:r>
            <a:r>
              <a:rPr lang="en-US" dirty="0" err="1" smtClean="0"/>
              <a:t>giá</a:t>
            </a:r>
            <a:r>
              <a:rPr lang="en-US" dirty="0" smtClean="0"/>
              <a:t> ISMS</a:t>
            </a:r>
            <a:endParaRPr lang="en-US" dirty="0"/>
          </a:p>
        </p:txBody>
      </p:sp>
      <p:sp>
        <p:nvSpPr>
          <p:cNvPr id="3" name="Content Placeholder 2"/>
          <p:cNvSpPr>
            <a:spLocks noGrp="1"/>
          </p:cNvSpPr>
          <p:nvPr>
            <p:ph sz="quarter" idx="1"/>
          </p:nvPr>
        </p:nvSpPr>
        <p:spPr/>
        <p:txBody>
          <a:bodyPr/>
          <a:lstStyle/>
          <a:p>
            <a:r>
              <a:rPr lang="en-US" dirty="0" err="1" smtClean="0"/>
              <a:t>Các</a:t>
            </a:r>
            <a:r>
              <a:rPr lang="en-US" dirty="0" smtClean="0"/>
              <a:t> </a:t>
            </a:r>
            <a:r>
              <a:rPr lang="en-US" dirty="0" err="1" smtClean="0"/>
              <a:t>chính</a:t>
            </a:r>
            <a:r>
              <a:rPr lang="en-US" dirty="0" smtClean="0"/>
              <a:t> </a:t>
            </a:r>
            <a:r>
              <a:rPr lang="en-US" dirty="0" err="1" smtClean="0"/>
              <a:t>sách</a:t>
            </a:r>
            <a:r>
              <a:rPr lang="en-US" dirty="0" smtClean="0"/>
              <a:t> (policies) </a:t>
            </a:r>
            <a:r>
              <a:rPr lang="en-US" dirty="0" err="1" smtClean="0"/>
              <a:t>trong</a:t>
            </a:r>
            <a:r>
              <a:rPr lang="en-US" dirty="0" smtClean="0"/>
              <a:t> ISMS</a:t>
            </a:r>
          </a:p>
          <a:p>
            <a:pPr lvl="1"/>
            <a:r>
              <a:rPr lang="en-US" dirty="0"/>
              <a:t>Overall ISMS policy</a:t>
            </a:r>
          </a:p>
          <a:p>
            <a:pPr lvl="1"/>
            <a:r>
              <a:rPr lang="en-US" dirty="0"/>
              <a:t>Access control policy</a:t>
            </a:r>
          </a:p>
          <a:p>
            <a:pPr lvl="1"/>
            <a:r>
              <a:rPr lang="en-US" dirty="0"/>
              <a:t>Email policy</a:t>
            </a:r>
          </a:p>
          <a:p>
            <a:pPr lvl="1"/>
            <a:r>
              <a:rPr lang="en-US" dirty="0"/>
              <a:t>Internet policy</a:t>
            </a:r>
          </a:p>
          <a:p>
            <a:pPr lvl="1"/>
            <a:r>
              <a:rPr lang="en-US" dirty="0"/>
              <a:t>Anti-virus policy</a:t>
            </a:r>
          </a:p>
          <a:p>
            <a:pPr lvl="1"/>
            <a:r>
              <a:rPr lang="en-US" dirty="0"/>
              <a:t>Information classification policy</a:t>
            </a:r>
          </a:p>
          <a:p>
            <a:pPr lvl="1"/>
            <a:r>
              <a:rPr lang="en-US" dirty="0"/>
              <a:t>Use of IT assets policy</a:t>
            </a:r>
          </a:p>
          <a:p>
            <a:pPr lvl="1"/>
            <a:r>
              <a:rPr lang="en-US" dirty="0"/>
              <a:t>Asset disposal policy</a:t>
            </a:r>
          </a:p>
          <a:p>
            <a:endParaRPr lang="en-US" dirty="0"/>
          </a:p>
        </p:txBody>
      </p:sp>
    </p:spTree>
    <p:extLst>
      <p:ext uri="{BB962C8B-B14F-4D97-AF65-F5344CB8AC3E}">
        <p14:creationId xmlns:p14="http://schemas.microsoft.com/office/powerpoint/2010/main" val="3884287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Quy</a:t>
            </a:r>
            <a:r>
              <a:rPr lang="en-US" dirty="0" smtClean="0"/>
              <a:t> </a:t>
            </a:r>
            <a:r>
              <a:rPr lang="en-US" dirty="0" err="1" smtClean="0"/>
              <a:t>trình</a:t>
            </a:r>
            <a:r>
              <a:rPr lang="en-US" dirty="0" smtClean="0"/>
              <a:t> </a:t>
            </a:r>
            <a:r>
              <a:rPr lang="en-US" dirty="0" err="1" smtClean="0"/>
              <a:t>đánh</a:t>
            </a:r>
            <a:r>
              <a:rPr lang="en-US" dirty="0" smtClean="0"/>
              <a:t> </a:t>
            </a:r>
            <a:r>
              <a:rPr lang="en-US" dirty="0" err="1" smtClean="0"/>
              <a:t>giá</a:t>
            </a:r>
            <a:r>
              <a:rPr lang="en-US" dirty="0" smtClean="0"/>
              <a:t> ISMS</a:t>
            </a:r>
            <a:endParaRPr lang="en-US" dirty="0"/>
          </a:p>
        </p:txBody>
      </p:sp>
      <p:sp>
        <p:nvSpPr>
          <p:cNvPr id="3" name="Content Placeholder 2"/>
          <p:cNvSpPr>
            <a:spLocks noGrp="1"/>
          </p:cNvSpPr>
          <p:nvPr>
            <p:ph sz="quarter" idx="1"/>
          </p:nvPr>
        </p:nvSpPr>
        <p:spPr/>
        <p:txBody>
          <a:bodyPr/>
          <a:lstStyle/>
          <a:p>
            <a:r>
              <a:rPr lang="en-US" dirty="0" err="1" smtClean="0"/>
              <a:t>Các</a:t>
            </a:r>
            <a:r>
              <a:rPr lang="en-US" dirty="0" smtClean="0"/>
              <a:t> </a:t>
            </a:r>
            <a:r>
              <a:rPr lang="en-US" dirty="0" err="1" smtClean="0"/>
              <a:t>điều</a:t>
            </a:r>
            <a:r>
              <a:rPr lang="en-US" dirty="0" smtClean="0"/>
              <a:t> </a:t>
            </a:r>
            <a:r>
              <a:rPr lang="en-US" dirty="0" err="1" smtClean="0"/>
              <a:t>kiện</a:t>
            </a:r>
            <a:r>
              <a:rPr lang="en-US" dirty="0" smtClean="0"/>
              <a:t> </a:t>
            </a:r>
            <a:r>
              <a:rPr lang="en-US" dirty="0" err="1" smtClean="0"/>
              <a:t>tiến</a:t>
            </a:r>
            <a:r>
              <a:rPr lang="en-US" dirty="0" smtClean="0"/>
              <a:t> </a:t>
            </a:r>
            <a:r>
              <a:rPr lang="en-US" dirty="0" err="1" smtClean="0"/>
              <a:t>hành</a:t>
            </a:r>
            <a:r>
              <a:rPr lang="en-US" dirty="0" smtClean="0"/>
              <a:t> ISMS</a:t>
            </a:r>
          </a:p>
          <a:p>
            <a:pPr lvl="1"/>
            <a:r>
              <a:rPr lang="en-US" dirty="0" err="1" smtClean="0"/>
              <a:t>Tích</a:t>
            </a:r>
            <a:r>
              <a:rPr lang="en-US" dirty="0" smtClean="0"/>
              <a:t> </a:t>
            </a:r>
            <a:r>
              <a:rPr lang="en-US" dirty="0" err="1" smtClean="0"/>
              <a:t>hợp</a:t>
            </a:r>
            <a:r>
              <a:rPr lang="en-US" dirty="0" smtClean="0"/>
              <a:t> </a:t>
            </a:r>
            <a:r>
              <a:rPr lang="en-US" dirty="0" err="1" smtClean="0"/>
              <a:t>vào</a:t>
            </a:r>
            <a:r>
              <a:rPr lang="en-US" dirty="0" smtClean="0"/>
              <a:t> </a:t>
            </a:r>
            <a:r>
              <a:rPr lang="en-US" dirty="0" err="1" smtClean="0"/>
              <a:t>kế</a:t>
            </a:r>
            <a:r>
              <a:rPr lang="en-US" dirty="0" smtClean="0"/>
              <a:t> </a:t>
            </a:r>
            <a:r>
              <a:rPr lang="en-US" dirty="0" err="1" smtClean="0"/>
              <a:t>hoạch</a:t>
            </a:r>
            <a:r>
              <a:rPr lang="en-US" dirty="0" smtClean="0"/>
              <a:t> </a:t>
            </a:r>
            <a:r>
              <a:rPr lang="en-US" dirty="0" err="1" smtClean="0"/>
              <a:t>chiến</a:t>
            </a:r>
            <a:r>
              <a:rPr lang="en-US" dirty="0" smtClean="0"/>
              <a:t> </a:t>
            </a:r>
            <a:r>
              <a:rPr lang="en-US" dirty="0" err="1" smtClean="0"/>
              <a:t>lược</a:t>
            </a:r>
            <a:r>
              <a:rPr lang="en-US" dirty="0" smtClean="0"/>
              <a:t> (strategic planning)</a:t>
            </a:r>
          </a:p>
          <a:p>
            <a:pPr lvl="1"/>
            <a:r>
              <a:rPr lang="en-US" dirty="0" err="1" smtClean="0"/>
              <a:t>Sự</a:t>
            </a:r>
            <a:r>
              <a:rPr lang="en-US" dirty="0" smtClean="0"/>
              <a:t> </a:t>
            </a:r>
            <a:r>
              <a:rPr lang="en-US" dirty="0" err="1" smtClean="0"/>
              <a:t>chấp</a:t>
            </a:r>
            <a:r>
              <a:rPr lang="en-US" dirty="0" smtClean="0"/>
              <a:t> </a:t>
            </a:r>
            <a:r>
              <a:rPr lang="en-US" dirty="0" err="1" smtClean="0"/>
              <a:t>thuận</a:t>
            </a:r>
            <a:r>
              <a:rPr lang="en-US" dirty="0" smtClean="0"/>
              <a:t> </a:t>
            </a:r>
            <a:r>
              <a:rPr lang="en-US" dirty="0" err="1" smtClean="0"/>
              <a:t>của</a:t>
            </a:r>
            <a:r>
              <a:rPr lang="en-US" dirty="0" smtClean="0"/>
              <a:t> Ban </a:t>
            </a:r>
            <a:r>
              <a:rPr lang="en-US" dirty="0" err="1" smtClean="0"/>
              <a:t>Quản</a:t>
            </a:r>
            <a:r>
              <a:rPr lang="en-US" dirty="0" smtClean="0"/>
              <a:t> </a:t>
            </a:r>
            <a:r>
              <a:rPr lang="en-US" dirty="0" err="1" smtClean="0"/>
              <a:t>Trị</a:t>
            </a:r>
            <a:r>
              <a:rPr lang="en-US" dirty="0" smtClean="0"/>
              <a:t> </a:t>
            </a:r>
            <a:r>
              <a:rPr lang="en-US" dirty="0" err="1" smtClean="0"/>
              <a:t>tổ</a:t>
            </a:r>
            <a:r>
              <a:rPr lang="en-US" dirty="0" smtClean="0"/>
              <a:t> </a:t>
            </a:r>
            <a:r>
              <a:rPr lang="en-US" dirty="0" err="1" smtClean="0"/>
              <a:t>chức</a:t>
            </a:r>
            <a:endParaRPr lang="en-US" dirty="0"/>
          </a:p>
        </p:txBody>
      </p:sp>
    </p:spTree>
    <p:extLst>
      <p:ext uri="{BB962C8B-B14F-4D97-AF65-F5344CB8AC3E}">
        <p14:creationId xmlns:p14="http://schemas.microsoft.com/office/powerpoint/2010/main" val="29033482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Các</a:t>
            </a:r>
            <a:r>
              <a:rPr lang="en-US" dirty="0" smtClean="0"/>
              <a:t> </a:t>
            </a:r>
            <a:r>
              <a:rPr lang="en-US" dirty="0" err="1" smtClean="0"/>
              <a:t>tiêu</a:t>
            </a:r>
            <a:r>
              <a:rPr lang="en-US" dirty="0" smtClean="0"/>
              <a:t> </a:t>
            </a:r>
            <a:r>
              <a:rPr lang="en-US" dirty="0" err="1" smtClean="0"/>
              <a:t>chuẩn</a:t>
            </a:r>
            <a:r>
              <a:rPr lang="en-US" dirty="0" smtClean="0"/>
              <a:t> </a:t>
            </a:r>
            <a:r>
              <a:rPr lang="en-US" dirty="0" err="1" smtClean="0"/>
              <a:t>của</a:t>
            </a:r>
            <a:r>
              <a:rPr lang="en-US" dirty="0" smtClean="0"/>
              <a:t> ISMS</a:t>
            </a:r>
            <a:endParaRPr lang="en-US" dirty="0"/>
          </a:p>
        </p:txBody>
      </p:sp>
      <p:sp>
        <p:nvSpPr>
          <p:cNvPr id="3" name="Content Placeholder 2"/>
          <p:cNvSpPr>
            <a:spLocks noGrp="1"/>
          </p:cNvSpPr>
          <p:nvPr>
            <p:ph sz="quarter" idx="1"/>
          </p:nvPr>
        </p:nvSpPr>
        <p:spPr/>
        <p:txBody>
          <a:bodyPr/>
          <a:lstStyle/>
          <a:p>
            <a:r>
              <a:rPr lang="en-US" dirty="0" err="1" smtClean="0"/>
              <a:t>Kiến</a:t>
            </a:r>
            <a:r>
              <a:rPr lang="en-US" dirty="0" smtClean="0"/>
              <a:t> </a:t>
            </a:r>
            <a:r>
              <a:rPr lang="en-US" dirty="0" err="1" smtClean="0"/>
              <a:t>trúc</a:t>
            </a:r>
            <a:r>
              <a:rPr lang="en-US" dirty="0" smtClean="0"/>
              <a:t> </a:t>
            </a:r>
            <a:r>
              <a:rPr lang="en-US" dirty="0" err="1" smtClean="0"/>
              <a:t>chung</a:t>
            </a:r>
            <a:r>
              <a:rPr lang="en-US" dirty="0" smtClean="0"/>
              <a:t> </a:t>
            </a:r>
            <a:r>
              <a:rPr lang="en-US" dirty="0" err="1" smtClean="0"/>
              <a:t>của</a:t>
            </a:r>
            <a:r>
              <a:rPr lang="en-US" dirty="0" smtClean="0"/>
              <a:t> </a:t>
            </a:r>
            <a:r>
              <a:rPr lang="en-US" dirty="0" err="1" smtClean="0"/>
              <a:t>tiêu</a:t>
            </a:r>
            <a:r>
              <a:rPr lang="en-US" dirty="0" smtClean="0"/>
              <a:t> </a:t>
            </a:r>
            <a:r>
              <a:rPr lang="en-US" dirty="0" err="1" smtClean="0"/>
              <a:t>chuẩn</a:t>
            </a:r>
            <a:r>
              <a:rPr lang="en-US" dirty="0" smtClean="0"/>
              <a:t> 27000</a:t>
            </a:r>
          </a:p>
          <a:p>
            <a:endParaRPr lang="en-US" dirty="0"/>
          </a:p>
        </p:txBody>
      </p:sp>
      <p:sp>
        <p:nvSpPr>
          <p:cNvPr id="4" name="Rectangle 3"/>
          <p:cNvSpPr>
            <a:spLocks noChangeArrowheads="1"/>
          </p:cNvSpPr>
          <p:nvPr/>
        </p:nvSpPr>
        <p:spPr bwMode="auto">
          <a:xfrm>
            <a:off x="1227137" y="2671763"/>
            <a:ext cx="6553200" cy="503238"/>
          </a:xfrm>
          <a:prstGeom prst="rect">
            <a:avLst/>
          </a:prstGeom>
          <a:solidFill>
            <a:srgbClr val="FFFF99"/>
          </a:solidFill>
          <a:ln w="9525" algn="ctr">
            <a:solidFill>
              <a:schemeClr val="tx1"/>
            </a:solidFill>
            <a:miter lim="800000"/>
            <a:headEnd/>
            <a:tailEnd/>
          </a:ln>
        </p:spPr>
        <p:txBody>
          <a:bodyPr wrap="none" lIns="90000" tIns="46800" rIns="90000" bIns="46800" anchor="ct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en-GB" sz="2000">
                <a:solidFill>
                  <a:srgbClr val="003399"/>
                </a:solidFill>
              </a:rPr>
              <a:t>27000 Fundamentals &amp; Vocabulary</a:t>
            </a:r>
          </a:p>
        </p:txBody>
      </p:sp>
      <p:sp>
        <p:nvSpPr>
          <p:cNvPr id="5" name="Rectangle 4"/>
          <p:cNvSpPr>
            <a:spLocks noChangeArrowheads="1"/>
          </p:cNvSpPr>
          <p:nvPr/>
        </p:nvSpPr>
        <p:spPr bwMode="auto">
          <a:xfrm>
            <a:off x="3714750" y="3341688"/>
            <a:ext cx="4105275" cy="503238"/>
          </a:xfrm>
          <a:prstGeom prst="rect">
            <a:avLst/>
          </a:prstGeom>
          <a:solidFill>
            <a:srgbClr val="FFFF99"/>
          </a:solidFill>
          <a:ln w="9525">
            <a:solidFill>
              <a:schemeClr val="tx1"/>
            </a:solidFill>
            <a:miter lim="800000"/>
            <a:headEnd/>
            <a:tailEnd/>
          </a:ln>
        </p:spPr>
        <p:txBody>
          <a:bodyPr wrap="none" lIns="90000" tIns="46800" rIns="90000" bIns="46800" anchor="ct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de-DE" sz="2000">
                <a:solidFill>
                  <a:srgbClr val="003399"/>
                </a:solidFill>
              </a:rPr>
              <a:t>27001:ISMS</a:t>
            </a:r>
          </a:p>
        </p:txBody>
      </p:sp>
      <p:sp>
        <p:nvSpPr>
          <p:cNvPr id="6" name="Rectangle 5"/>
          <p:cNvSpPr>
            <a:spLocks noChangeArrowheads="1"/>
          </p:cNvSpPr>
          <p:nvPr/>
        </p:nvSpPr>
        <p:spPr bwMode="auto">
          <a:xfrm>
            <a:off x="3714750" y="4637088"/>
            <a:ext cx="4105275" cy="503238"/>
          </a:xfrm>
          <a:prstGeom prst="rect">
            <a:avLst/>
          </a:prstGeom>
          <a:solidFill>
            <a:srgbClr val="FFFF99"/>
          </a:solidFill>
          <a:ln w="9525" algn="ctr">
            <a:solidFill>
              <a:schemeClr val="tx1"/>
            </a:solidFill>
            <a:miter lim="800000"/>
            <a:headEnd/>
            <a:tailEnd/>
          </a:ln>
        </p:spPr>
        <p:txBody>
          <a:bodyPr wrap="none" lIns="90000" tIns="46800" rIns="90000" bIns="46800" anchor="ct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en-GB" sz="2000">
                <a:solidFill>
                  <a:srgbClr val="003399"/>
                </a:solidFill>
              </a:rPr>
              <a:t>27003 Implementation Guidance</a:t>
            </a:r>
          </a:p>
        </p:txBody>
      </p:sp>
      <p:sp>
        <p:nvSpPr>
          <p:cNvPr id="7" name="Rectangle 6"/>
          <p:cNvSpPr>
            <a:spLocks noChangeArrowheads="1"/>
          </p:cNvSpPr>
          <p:nvPr/>
        </p:nvSpPr>
        <p:spPr bwMode="auto">
          <a:xfrm>
            <a:off x="3714750" y="3989388"/>
            <a:ext cx="4105275" cy="503238"/>
          </a:xfrm>
          <a:prstGeom prst="rect">
            <a:avLst/>
          </a:prstGeom>
          <a:solidFill>
            <a:srgbClr val="FFFF99"/>
          </a:solidFill>
          <a:ln w="9525">
            <a:solidFill>
              <a:schemeClr val="tx1"/>
            </a:solidFill>
            <a:miter lim="800000"/>
            <a:headEnd/>
            <a:tailEnd/>
          </a:ln>
        </p:spPr>
        <p:txBody>
          <a:bodyPr wrap="none" lIns="90000" tIns="46800" rIns="90000" bIns="46800" anchor="ct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en-GB" sz="2000">
                <a:solidFill>
                  <a:srgbClr val="003399"/>
                </a:solidFill>
              </a:rPr>
              <a:t>27002 Code of Practice for ISM</a:t>
            </a:r>
          </a:p>
        </p:txBody>
      </p:sp>
      <p:sp>
        <p:nvSpPr>
          <p:cNvPr id="8" name="Rectangle 7"/>
          <p:cNvSpPr>
            <a:spLocks noChangeArrowheads="1"/>
          </p:cNvSpPr>
          <p:nvPr/>
        </p:nvSpPr>
        <p:spPr bwMode="auto">
          <a:xfrm>
            <a:off x="3714750" y="5284788"/>
            <a:ext cx="4105275" cy="503238"/>
          </a:xfrm>
          <a:prstGeom prst="rect">
            <a:avLst/>
          </a:prstGeom>
          <a:solidFill>
            <a:srgbClr val="FFFF99"/>
          </a:solidFill>
          <a:ln w="9525" algn="ctr">
            <a:solidFill>
              <a:schemeClr val="tx1"/>
            </a:solidFill>
            <a:miter lim="800000"/>
            <a:headEnd/>
            <a:tailEnd/>
          </a:ln>
        </p:spPr>
        <p:txBody>
          <a:bodyPr wrap="none" lIns="90000" tIns="46800" rIns="90000" bIns="46800" anchor="ct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de-DE" sz="2000">
                <a:solidFill>
                  <a:srgbClr val="003399"/>
                </a:solidFill>
              </a:rPr>
              <a:t>27004 Metrics &amp; Measurement</a:t>
            </a:r>
          </a:p>
        </p:txBody>
      </p:sp>
      <p:sp>
        <p:nvSpPr>
          <p:cNvPr id="9" name="Rectangle 8"/>
          <p:cNvSpPr>
            <a:spLocks noChangeArrowheads="1"/>
          </p:cNvSpPr>
          <p:nvPr/>
        </p:nvSpPr>
        <p:spPr bwMode="auto">
          <a:xfrm>
            <a:off x="1266825" y="3341688"/>
            <a:ext cx="2052637" cy="2433638"/>
          </a:xfrm>
          <a:prstGeom prst="rect">
            <a:avLst/>
          </a:prstGeom>
          <a:solidFill>
            <a:srgbClr val="FFFF99"/>
          </a:solidFill>
          <a:ln w="9525">
            <a:solidFill>
              <a:schemeClr val="tx1"/>
            </a:solidFill>
            <a:miter lim="800000"/>
            <a:headEnd/>
            <a:tailEnd/>
          </a:ln>
        </p:spPr>
        <p:txBody>
          <a:bodyPr wrap="none" lIns="90000" tIns="46800" rIns="90000" bIns="46800" anchor="ct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de-DE" sz="2000" dirty="0">
                <a:solidFill>
                  <a:srgbClr val="003399"/>
                </a:solidFill>
              </a:rPr>
              <a:t>27005</a:t>
            </a:r>
          </a:p>
          <a:p>
            <a:pPr algn="ctr" eaLnBrk="0" hangingPunct="0"/>
            <a:endParaRPr lang="de-DE" sz="2000" dirty="0">
              <a:solidFill>
                <a:srgbClr val="003399"/>
              </a:solidFill>
            </a:endParaRPr>
          </a:p>
          <a:p>
            <a:pPr algn="ctr" eaLnBrk="0" hangingPunct="0"/>
            <a:r>
              <a:rPr lang="de-DE" sz="2000" dirty="0" err="1">
                <a:solidFill>
                  <a:srgbClr val="003399"/>
                </a:solidFill>
              </a:rPr>
              <a:t>Risk</a:t>
            </a:r>
            <a:r>
              <a:rPr lang="de-DE" sz="2000" dirty="0">
                <a:solidFill>
                  <a:srgbClr val="003399"/>
                </a:solidFill>
              </a:rPr>
              <a:t> </a:t>
            </a:r>
          </a:p>
          <a:p>
            <a:pPr algn="ctr" eaLnBrk="0" hangingPunct="0"/>
            <a:r>
              <a:rPr lang="de-DE" sz="2000" dirty="0">
                <a:solidFill>
                  <a:srgbClr val="003399"/>
                </a:solidFill>
              </a:rPr>
              <a:t>Management</a:t>
            </a:r>
          </a:p>
        </p:txBody>
      </p:sp>
      <p:sp>
        <p:nvSpPr>
          <p:cNvPr id="10" name="Rectangle 9"/>
          <p:cNvSpPr>
            <a:spLocks noChangeArrowheads="1"/>
          </p:cNvSpPr>
          <p:nvPr/>
        </p:nvSpPr>
        <p:spPr bwMode="auto">
          <a:xfrm>
            <a:off x="1266825" y="6003926"/>
            <a:ext cx="6553200" cy="503237"/>
          </a:xfrm>
          <a:prstGeom prst="rect">
            <a:avLst/>
          </a:prstGeom>
          <a:solidFill>
            <a:srgbClr val="FFFF99"/>
          </a:solidFill>
          <a:ln w="9525" algn="ctr">
            <a:solidFill>
              <a:schemeClr val="tx1"/>
            </a:solidFill>
            <a:miter lim="800000"/>
            <a:headEnd/>
            <a:tailEnd/>
          </a:ln>
        </p:spPr>
        <p:txBody>
          <a:bodyPr wrap="none" lIns="90000" tIns="46800" rIns="90000" bIns="46800" anchor="ct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lgn="ctr" eaLnBrk="0" hangingPunct="0"/>
            <a:r>
              <a:rPr lang="de-DE" sz="2000">
                <a:solidFill>
                  <a:srgbClr val="003399"/>
                </a:solidFill>
              </a:rPr>
              <a:t>27006 Guidelines</a:t>
            </a:r>
            <a:r>
              <a:rPr lang="en-US" sz="2000">
                <a:solidFill>
                  <a:srgbClr val="003399"/>
                </a:solidFill>
              </a:rPr>
              <a:t> on ISMS accreditation</a:t>
            </a:r>
            <a:endParaRPr lang="de-DE" sz="2000">
              <a:solidFill>
                <a:srgbClr val="003399"/>
              </a:solidFill>
            </a:endParaRPr>
          </a:p>
        </p:txBody>
      </p:sp>
    </p:spTree>
    <p:extLst>
      <p:ext uri="{BB962C8B-B14F-4D97-AF65-F5344CB8AC3E}">
        <p14:creationId xmlns:p14="http://schemas.microsoft.com/office/powerpoint/2010/main" val="36225382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Các</a:t>
            </a:r>
            <a:r>
              <a:rPr lang="en-US" dirty="0" smtClean="0"/>
              <a:t> </a:t>
            </a:r>
            <a:r>
              <a:rPr lang="en-US" dirty="0" err="1" smtClean="0"/>
              <a:t>tiêu</a:t>
            </a:r>
            <a:r>
              <a:rPr lang="en-US" dirty="0" smtClean="0"/>
              <a:t> </a:t>
            </a:r>
            <a:r>
              <a:rPr lang="en-US" dirty="0" err="1" smtClean="0"/>
              <a:t>chuẩn</a:t>
            </a:r>
            <a:r>
              <a:rPr lang="en-US" dirty="0" smtClean="0"/>
              <a:t> ISMS</a:t>
            </a:r>
            <a:endParaRPr lang="en-US" dirty="0"/>
          </a:p>
        </p:txBody>
      </p:sp>
      <p:sp>
        <p:nvSpPr>
          <p:cNvPr id="3" name="Content Placeholder 2"/>
          <p:cNvSpPr>
            <a:spLocks noGrp="1"/>
          </p:cNvSpPr>
          <p:nvPr>
            <p:ph sz="quarter" idx="1"/>
          </p:nvPr>
        </p:nvSpPr>
        <p:spPr/>
        <p:txBody>
          <a:bodyPr>
            <a:normAutofit fontScale="70000" lnSpcReduction="20000"/>
          </a:bodyPr>
          <a:lstStyle/>
          <a:p>
            <a:pPr marL="0" indent="0">
              <a:buNone/>
            </a:pPr>
            <a:r>
              <a:rPr lang="en-US" dirty="0" smtClean="0"/>
              <a:t>* ISO/IEC </a:t>
            </a:r>
            <a:r>
              <a:rPr lang="en-US" dirty="0"/>
              <a:t>27000 — ISMS </a:t>
            </a:r>
            <a:r>
              <a:rPr lang="en-US" dirty="0" err="1"/>
              <a:t>Tổng</a:t>
            </a:r>
            <a:r>
              <a:rPr lang="en-US" dirty="0"/>
              <a:t> </a:t>
            </a:r>
            <a:r>
              <a:rPr lang="en-US" dirty="0" err="1"/>
              <a:t>quát</a:t>
            </a:r>
            <a:r>
              <a:rPr lang="en-US" dirty="0"/>
              <a:t> </a:t>
            </a:r>
            <a:r>
              <a:rPr lang="en-US" dirty="0" err="1"/>
              <a:t>và</a:t>
            </a:r>
            <a:r>
              <a:rPr lang="en-US" dirty="0"/>
              <a:t> </a:t>
            </a:r>
            <a:r>
              <a:rPr lang="en-US" dirty="0" err="1"/>
              <a:t>từ</a:t>
            </a:r>
            <a:r>
              <a:rPr lang="en-US" dirty="0"/>
              <a:t> </a:t>
            </a:r>
            <a:r>
              <a:rPr lang="en-US" dirty="0" err="1"/>
              <a:t>vựng</a:t>
            </a:r>
            <a:r>
              <a:rPr lang="en-US" dirty="0"/>
              <a:t> </a:t>
            </a:r>
            <a:br>
              <a:rPr lang="en-US" dirty="0"/>
            </a:br>
            <a:r>
              <a:rPr lang="en-US" dirty="0"/>
              <a:t>* ISO/IEC 27001 — ISMS </a:t>
            </a:r>
            <a:r>
              <a:rPr lang="en-US" dirty="0" err="1"/>
              <a:t>Yêu</a:t>
            </a:r>
            <a:r>
              <a:rPr lang="en-US" dirty="0"/>
              <a:t> </a:t>
            </a:r>
            <a:r>
              <a:rPr lang="en-US" dirty="0" err="1"/>
              <a:t>cầu</a:t>
            </a:r>
            <a:r>
              <a:rPr lang="en-US" dirty="0"/>
              <a:t> </a:t>
            </a:r>
            <a:br>
              <a:rPr lang="en-US" dirty="0"/>
            </a:br>
            <a:r>
              <a:rPr lang="en-US" dirty="0"/>
              <a:t>* ISO/IEC 27002 — </a:t>
            </a:r>
            <a:r>
              <a:rPr lang="en-US" dirty="0" err="1"/>
              <a:t>Chuẩn</a:t>
            </a:r>
            <a:r>
              <a:rPr lang="en-US" dirty="0"/>
              <a:t> </a:t>
            </a:r>
            <a:r>
              <a:rPr lang="en-US" dirty="0" err="1"/>
              <a:t>mực</a:t>
            </a:r>
            <a:r>
              <a:rPr lang="en-US" dirty="0"/>
              <a:t> </a:t>
            </a:r>
            <a:r>
              <a:rPr lang="en-US" dirty="0" err="1"/>
              <a:t>thực</a:t>
            </a:r>
            <a:r>
              <a:rPr lang="en-US" dirty="0"/>
              <a:t> </a:t>
            </a:r>
            <a:r>
              <a:rPr lang="en-US" dirty="0" err="1"/>
              <a:t>hiện</a:t>
            </a:r>
            <a:r>
              <a:rPr lang="en-US" dirty="0"/>
              <a:t> ISM </a:t>
            </a:r>
            <a:br>
              <a:rPr lang="en-US" dirty="0"/>
            </a:br>
            <a:r>
              <a:rPr lang="en-US" dirty="0"/>
              <a:t>* ISO/IEC 27003 — </a:t>
            </a:r>
            <a:r>
              <a:rPr lang="en-US" dirty="0" err="1"/>
              <a:t>Hướng</a:t>
            </a:r>
            <a:r>
              <a:rPr lang="en-US" dirty="0"/>
              <a:t> </a:t>
            </a:r>
            <a:r>
              <a:rPr lang="en-US" dirty="0" err="1"/>
              <a:t>dẫn</a:t>
            </a:r>
            <a:r>
              <a:rPr lang="en-US" dirty="0"/>
              <a:t> </a:t>
            </a:r>
            <a:r>
              <a:rPr lang="en-US" dirty="0" err="1"/>
              <a:t>triển</a:t>
            </a:r>
            <a:r>
              <a:rPr lang="en-US" dirty="0"/>
              <a:t> </a:t>
            </a:r>
            <a:r>
              <a:rPr lang="en-US" dirty="0" err="1"/>
              <a:t>khai</a:t>
            </a:r>
            <a:r>
              <a:rPr lang="en-US" dirty="0"/>
              <a:t> ISMS </a:t>
            </a:r>
            <a:br>
              <a:rPr lang="en-US" dirty="0"/>
            </a:br>
            <a:r>
              <a:rPr lang="en-US" dirty="0"/>
              <a:t>* ISO/IEC 27004 — </a:t>
            </a:r>
            <a:r>
              <a:rPr lang="en-US" dirty="0" err="1"/>
              <a:t>Đo</a:t>
            </a:r>
            <a:r>
              <a:rPr lang="en-US" dirty="0"/>
              <a:t> </a:t>
            </a:r>
            <a:r>
              <a:rPr lang="en-US" dirty="0" err="1"/>
              <a:t>lường</a:t>
            </a:r>
            <a:r>
              <a:rPr lang="en-US" dirty="0"/>
              <a:t> ISM </a:t>
            </a:r>
            <a:br>
              <a:rPr lang="en-US" dirty="0"/>
            </a:br>
            <a:r>
              <a:rPr lang="en-US" dirty="0"/>
              <a:t>* ISO/IEC 27005 — </a:t>
            </a:r>
            <a:r>
              <a:rPr lang="en-US" dirty="0" err="1"/>
              <a:t>Quản</a:t>
            </a:r>
            <a:r>
              <a:rPr lang="en-US" dirty="0"/>
              <a:t> </a:t>
            </a:r>
            <a:r>
              <a:rPr lang="en-US" dirty="0" err="1"/>
              <a:t>lý</a:t>
            </a:r>
            <a:r>
              <a:rPr lang="en-US" dirty="0"/>
              <a:t> </a:t>
            </a:r>
            <a:r>
              <a:rPr lang="en-US" dirty="0" err="1"/>
              <a:t>rủi</a:t>
            </a:r>
            <a:r>
              <a:rPr lang="en-US" dirty="0"/>
              <a:t> </a:t>
            </a:r>
            <a:r>
              <a:rPr lang="en-US" dirty="0" err="1"/>
              <a:t>ro</a:t>
            </a:r>
            <a:r>
              <a:rPr lang="en-US" dirty="0"/>
              <a:t> IS </a:t>
            </a:r>
            <a:br>
              <a:rPr lang="en-US" dirty="0"/>
            </a:br>
            <a:r>
              <a:rPr lang="en-US" dirty="0"/>
              <a:t>* ISO/IEC 27006 — </a:t>
            </a:r>
            <a:r>
              <a:rPr lang="en-US" dirty="0" err="1"/>
              <a:t>Yêu</a:t>
            </a:r>
            <a:r>
              <a:rPr lang="en-US" dirty="0"/>
              <a:t> </a:t>
            </a:r>
            <a:r>
              <a:rPr lang="en-US" dirty="0" err="1"/>
              <a:t>cầu</a:t>
            </a:r>
            <a:r>
              <a:rPr lang="en-US" dirty="0"/>
              <a:t> </a:t>
            </a:r>
            <a:r>
              <a:rPr lang="en-US" dirty="0" err="1"/>
              <a:t>về</a:t>
            </a:r>
            <a:r>
              <a:rPr lang="en-US" dirty="0"/>
              <a:t> </a:t>
            </a:r>
            <a:r>
              <a:rPr lang="en-US" dirty="0" err="1"/>
              <a:t>tổ</a:t>
            </a:r>
            <a:r>
              <a:rPr lang="en-US" dirty="0"/>
              <a:t> </a:t>
            </a:r>
            <a:r>
              <a:rPr lang="en-US" dirty="0" err="1"/>
              <a:t>chức</a:t>
            </a:r>
            <a:r>
              <a:rPr lang="en-US" dirty="0"/>
              <a:t> </a:t>
            </a:r>
            <a:r>
              <a:rPr lang="en-US" dirty="0" err="1"/>
              <a:t>đánh</a:t>
            </a:r>
            <a:r>
              <a:rPr lang="en-US" dirty="0"/>
              <a:t> </a:t>
            </a:r>
            <a:r>
              <a:rPr lang="en-US" dirty="0" err="1"/>
              <a:t>giá</a:t>
            </a:r>
            <a:r>
              <a:rPr lang="en-US" dirty="0"/>
              <a:t> </a:t>
            </a:r>
            <a:r>
              <a:rPr lang="en-US" dirty="0" err="1"/>
              <a:t>và</a:t>
            </a:r>
            <a:r>
              <a:rPr lang="en-US" dirty="0"/>
              <a:t> </a:t>
            </a:r>
            <a:r>
              <a:rPr lang="en-US" dirty="0" err="1"/>
              <a:t>chứng</a:t>
            </a:r>
            <a:r>
              <a:rPr lang="en-US" dirty="0"/>
              <a:t> </a:t>
            </a:r>
            <a:r>
              <a:rPr lang="en-US" dirty="0" err="1"/>
              <a:t>nhận</a:t>
            </a:r>
            <a:r>
              <a:rPr lang="en-US" dirty="0"/>
              <a:t> ISMS </a:t>
            </a:r>
            <a:br>
              <a:rPr lang="en-US" dirty="0"/>
            </a:br>
            <a:r>
              <a:rPr lang="en-US" dirty="0"/>
              <a:t>* ISO/IEC 27011 — </a:t>
            </a:r>
            <a:r>
              <a:rPr lang="en-US" dirty="0" err="1"/>
              <a:t>Hướng</a:t>
            </a:r>
            <a:r>
              <a:rPr lang="en-US" dirty="0"/>
              <a:t> </a:t>
            </a:r>
            <a:r>
              <a:rPr lang="en-US" dirty="0" err="1"/>
              <a:t>dẫn</a:t>
            </a:r>
            <a:r>
              <a:rPr lang="en-US" dirty="0"/>
              <a:t> ISM </a:t>
            </a:r>
            <a:r>
              <a:rPr lang="en-US" dirty="0" err="1"/>
              <a:t>cho</a:t>
            </a:r>
            <a:r>
              <a:rPr lang="en-US" dirty="0"/>
              <a:t> </a:t>
            </a:r>
            <a:r>
              <a:rPr lang="en-US" dirty="0" err="1"/>
              <a:t>tổ</a:t>
            </a:r>
            <a:r>
              <a:rPr lang="en-US" dirty="0"/>
              <a:t> </a:t>
            </a:r>
            <a:r>
              <a:rPr lang="en-US" dirty="0" err="1"/>
              <a:t>chức</a:t>
            </a:r>
            <a:r>
              <a:rPr lang="en-US" dirty="0"/>
              <a:t> </a:t>
            </a:r>
            <a:r>
              <a:rPr lang="en-US" dirty="0" err="1"/>
              <a:t>viễn</a:t>
            </a:r>
            <a:r>
              <a:rPr lang="en-US" dirty="0"/>
              <a:t> </a:t>
            </a:r>
            <a:r>
              <a:rPr lang="en-US" dirty="0" err="1"/>
              <a:t>thông</a:t>
            </a:r>
            <a:r>
              <a:rPr lang="en-US" dirty="0"/>
              <a:t>. </a:t>
            </a:r>
            <a:br>
              <a:rPr lang="en-US" dirty="0"/>
            </a:br>
            <a:r>
              <a:rPr lang="en-US" dirty="0"/>
              <a:t>* ISO 27799 - ISM </a:t>
            </a:r>
            <a:r>
              <a:rPr lang="en-US" dirty="0" err="1"/>
              <a:t>trong</a:t>
            </a:r>
            <a:r>
              <a:rPr lang="en-US" dirty="0"/>
              <a:t> y </a:t>
            </a:r>
            <a:r>
              <a:rPr lang="en-US" dirty="0" err="1"/>
              <a:t>tế</a:t>
            </a:r>
            <a:r>
              <a:rPr lang="en-US" dirty="0"/>
              <a:t> </a:t>
            </a:r>
            <a:r>
              <a:rPr lang="en-US" dirty="0" err="1"/>
              <a:t>sử</a:t>
            </a:r>
            <a:r>
              <a:rPr lang="en-US" dirty="0"/>
              <a:t> </a:t>
            </a:r>
            <a:r>
              <a:rPr lang="en-US" dirty="0" err="1"/>
              <a:t>dụng</a:t>
            </a:r>
            <a:r>
              <a:rPr lang="en-US" dirty="0"/>
              <a:t> ISO/IEC 27002 </a:t>
            </a:r>
            <a:br>
              <a:rPr lang="en-US" dirty="0"/>
            </a:br>
            <a:r>
              <a:rPr lang="en-US" dirty="0"/>
              <a:t>* ISO/IEC 27007 - </a:t>
            </a:r>
            <a:r>
              <a:rPr lang="en-US" dirty="0" err="1"/>
              <a:t>Hướng</a:t>
            </a:r>
            <a:r>
              <a:rPr lang="en-US" dirty="0"/>
              <a:t> </a:t>
            </a:r>
            <a:r>
              <a:rPr lang="en-US" dirty="0" err="1"/>
              <a:t>dẫn</a:t>
            </a:r>
            <a:r>
              <a:rPr lang="en-US" dirty="0"/>
              <a:t> </a:t>
            </a:r>
            <a:r>
              <a:rPr lang="en-US" dirty="0" err="1"/>
              <a:t>đánh</a:t>
            </a:r>
            <a:r>
              <a:rPr lang="en-US" dirty="0"/>
              <a:t> </a:t>
            </a:r>
            <a:r>
              <a:rPr lang="en-US" dirty="0" err="1"/>
              <a:t>giá</a:t>
            </a:r>
            <a:r>
              <a:rPr lang="en-US" dirty="0"/>
              <a:t> ISMS </a:t>
            </a:r>
            <a:br>
              <a:rPr lang="en-US" dirty="0"/>
            </a:br>
            <a:r>
              <a:rPr lang="en-US" dirty="0"/>
              <a:t>* ISO/IEC 27008 - </a:t>
            </a:r>
            <a:r>
              <a:rPr lang="en-US" dirty="0" err="1"/>
              <a:t>Hướng</a:t>
            </a:r>
            <a:r>
              <a:rPr lang="en-US" dirty="0"/>
              <a:t> </a:t>
            </a:r>
            <a:r>
              <a:rPr lang="en-US" dirty="0" err="1"/>
              <a:t>dẫn</a:t>
            </a:r>
            <a:r>
              <a:rPr lang="en-US" dirty="0"/>
              <a:t> </a:t>
            </a:r>
            <a:r>
              <a:rPr lang="en-US" dirty="0" err="1"/>
              <a:t>cho</a:t>
            </a:r>
            <a:r>
              <a:rPr lang="en-US" dirty="0"/>
              <a:t> </a:t>
            </a:r>
            <a:r>
              <a:rPr lang="en-US" dirty="0" err="1"/>
              <a:t>chuyên</a:t>
            </a:r>
            <a:r>
              <a:rPr lang="en-US" dirty="0"/>
              <a:t> </a:t>
            </a:r>
            <a:r>
              <a:rPr lang="en-US" dirty="0" err="1"/>
              <a:t>gia</a:t>
            </a:r>
            <a:r>
              <a:rPr lang="en-US" dirty="0"/>
              <a:t> </a:t>
            </a:r>
            <a:r>
              <a:rPr lang="en-US" dirty="0" err="1"/>
              <a:t>đánh</a:t>
            </a:r>
            <a:r>
              <a:rPr lang="en-US" dirty="0"/>
              <a:t> </a:t>
            </a:r>
            <a:r>
              <a:rPr lang="en-US" dirty="0" err="1"/>
              <a:t>giá</a:t>
            </a:r>
            <a:r>
              <a:rPr lang="en-US" dirty="0"/>
              <a:t> </a:t>
            </a:r>
            <a:r>
              <a:rPr lang="en-US" dirty="0" err="1"/>
              <a:t>về</a:t>
            </a:r>
            <a:r>
              <a:rPr lang="en-US" dirty="0"/>
              <a:t> ISMS controls </a:t>
            </a:r>
            <a:br>
              <a:rPr lang="en-US" dirty="0"/>
            </a:br>
            <a:r>
              <a:rPr lang="en-US" dirty="0"/>
              <a:t>* ISO/IEC 27013 - </a:t>
            </a:r>
            <a:r>
              <a:rPr lang="en-US" dirty="0" err="1"/>
              <a:t>Hướng</a:t>
            </a:r>
            <a:r>
              <a:rPr lang="en-US" dirty="0"/>
              <a:t> </a:t>
            </a:r>
            <a:r>
              <a:rPr lang="en-US" dirty="0" err="1"/>
              <a:t>dẫn</a:t>
            </a:r>
            <a:r>
              <a:rPr lang="en-US" dirty="0"/>
              <a:t> </a:t>
            </a:r>
            <a:r>
              <a:rPr lang="en-US" dirty="0" err="1"/>
              <a:t>tích</a:t>
            </a:r>
            <a:r>
              <a:rPr lang="en-US" dirty="0"/>
              <a:t> </a:t>
            </a:r>
            <a:r>
              <a:rPr lang="en-US" dirty="0" err="1"/>
              <a:t>hợp</a:t>
            </a:r>
            <a:r>
              <a:rPr lang="en-US" dirty="0"/>
              <a:t> </a:t>
            </a:r>
            <a:r>
              <a:rPr lang="en-US" dirty="0" err="1"/>
              <a:t>triển</a:t>
            </a:r>
            <a:r>
              <a:rPr lang="en-US" dirty="0"/>
              <a:t> </a:t>
            </a:r>
            <a:r>
              <a:rPr lang="en-US" dirty="0" err="1"/>
              <a:t>khai</a:t>
            </a:r>
            <a:r>
              <a:rPr lang="en-US" dirty="0"/>
              <a:t> ISO/IEC 20000-1 </a:t>
            </a:r>
            <a:r>
              <a:rPr lang="en-US" dirty="0" err="1"/>
              <a:t>và</a:t>
            </a:r>
            <a:r>
              <a:rPr lang="en-US" dirty="0"/>
              <a:t> ISO/IEC 27001 </a:t>
            </a:r>
            <a:br>
              <a:rPr lang="en-US" dirty="0"/>
            </a:br>
            <a:r>
              <a:rPr lang="en-US" dirty="0"/>
              <a:t>* ISO/IEC 27014 - </a:t>
            </a:r>
            <a:r>
              <a:rPr lang="en-US" dirty="0" err="1"/>
              <a:t>Khung</a:t>
            </a:r>
            <a:r>
              <a:rPr lang="en-US" dirty="0"/>
              <a:t> </a:t>
            </a:r>
            <a:r>
              <a:rPr lang="en-US" dirty="0" err="1"/>
              <a:t>quản</a:t>
            </a:r>
            <a:r>
              <a:rPr lang="en-US" dirty="0"/>
              <a:t> </a:t>
            </a:r>
            <a:r>
              <a:rPr lang="en-US" dirty="0" err="1"/>
              <a:t>lý</a:t>
            </a:r>
            <a:r>
              <a:rPr lang="en-US" dirty="0"/>
              <a:t> IS </a:t>
            </a:r>
            <a:br>
              <a:rPr lang="en-US" dirty="0"/>
            </a:br>
            <a:r>
              <a:rPr lang="en-US" dirty="0"/>
              <a:t>* ISO/IEC 27015 - </a:t>
            </a:r>
            <a:r>
              <a:rPr lang="en-US" dirty="0" err="1"/>
              <a:t>Hướng</a:t>
            </a:r>
            <a:r>
              <a:rPr lang="en-US" dirty="0"/>
              <a:t> </a:t>
            </a:r>
            <a:r>
              <a:rPr lang="en-US" dirty="0" err="1"/>
              <a:t>dẫn</a:t>
            </a:r>
            <a:r>
              <a:rPr lang="en-US" dirty="0"/>
              <a:t> ISM </a:t>
            </a:r>
            <a:r>
              <a:rPr lang="en-US" dirty="0" err="1"/>
              <a:t>cho</a:t>
            </a:r>
            <a:r>
              <a:rPr lang="en-US" dirty="0"/>
              <a:t> </a:t>
            </a:r>
            <a:r>
              <a:rPr lang="en-US" dirty="0" err="1"/>
              <a:t>tài</a:t>
            </a:r>
            <a:r>
              <a:rPr lang="en-US" dirty="0"/>
              <a:t> </a:t>
            </a:r>
            <a:r>
              <a:rPr lang="en-US" dirty="0" err="1"/>
              <a:t>chính</a:t>
            </a:r>
            <a:r>
              <a:rPr lang="en-US" dirty="0"/>
              <a:t> </a:t>
            </a:r>
            <a:r>
              <a:rPr lang="en-US" dirty="0" err="1"/>
              <a:t>và</a:t>
            </a:r>
            <a:r>
              <a:rPr lang="en-US" dirty="0"/>
              <a:t> </a:t>
            </a:r>
            <a:r>
              <a:rPr lang="en-US" dirty="0" err="1"/>
              <a:t>bảo</a:t>
            </a:r>
            <a:r>
              <a:rPr lang="en-US" dirty="0"/>
              <a:t> </a:t>
            </a:r>
            <a:r>
              <a:rPr lang="en-US" dirty="0" err="1"/>
              <a:t>hiểm</a:t>
            </a:r>
            <a:r>
              <a:rPr lang="en-US" dirty="0"/>
              <a:t> </a:t>
            </a:r>
            <a:br>
              <a:rPr lang="en-US" dirty="0"/>
            </a:br>
            <a:r>
              <a:rPr lang="en-US" dirty="0"/>
              <a:t>* ISO/IEC 27031 - </a:t>
            </a:r>
            <a:r>
              <a:rPr lang="en-US" dirty="0" err="1"/>
              <a:t>Hướng</a:t>
            </a:r>
            <a:r>
              <a:rPr lang="en-US" dirty="0"/>
              <a:t> </a:t>
            </a:r>
            <a:r>
              <a:rPr lang="en-US" dirty="0" err="1"/>
              <a:t>dẫn</a:t>
            </a:r>
            <a:r>
              <a:rPr lang="en-US" dirty="0"/>
              <a:t> </a:t>
            </a:r>
            <a:r>
              <a:rPr lang="en-US" dirty="0" err="1"/>
              <a:t>mức</a:t>
            </a:r>
            <a:r>
              <a:rPr lang="en-US" dirty="0"/>
              <a:t> </a:t>
            </a:r>
            <a:r>
              <a:rPr lang="en-US" dirty="0" err="1"/>
              <a:t>độ</a:t>
            </a:r>
            <a:r>
              <a:rPr lang="en-US" dirty="0"/>
              <a:t> </a:t>
            </a:r>
            <a:r>
              <a:rPr lang="en-US" dirty="0" err="1"/>
              <a:t>sẵn</a:t>
            </a:r>
            <a:r>
              <a:rPr lang="en-US" dirty="0"/>
              <a:t> </a:t>
            </a:r>
            <a:r>
              <a:rPr lang="en-US" dirty="0" err="1"/>
              <a:t>sàng</a:t>
            </a:r>
            <a:r>
              <a:rPr lang="en-US" dirty="0"/>
              <a:t> ICT </a:t>
            </a:r>
            <a:r>
              <a:rPr lang="en-US" dirty="0" err="1"/>
              <a:t>cho</a:t>
            </a:r>
            <a:r>
              <a:rPr lang="en-US" dirty="0"/>
              <a:t> BCM </a:t>
            </a:r>
            <a:br>
              <a:rPr lang="en-US" dirty="0"/>
            </a:br>
            <a:r>
              <a:rPr lang="en-US" dirty="0"/>
              <a:t>* ISO/IEC 27032 - </a:t>
            </a:r>
            <a:r>
              <a:rPr lang="en-US" dirty="0" err="1"/>
              <a:t>Hướng</a:t>
            </a:r>
            <a:r>
              <a:rPr lang="en-US" dirty="0"/>
              <a:t> </a:t>
            </a:r>
            <a:r>
              <a:rPr lang="en-US" dirty="0" err="1"/>
              <a:t>dẫn</a:t>
            </a:r>
            <a:r>
              <a:rPr lang="en-US" dirty="0"/>
              <a:t> </a:t>
            </a:r>
            <a:r>
              <a:rPr lang="en-US" dirty="0" err="1"/>
              <a:t>cybersecurity</a:t>
            </a:r>
            <a:r>
              <a:rPr lang="en-US" dirty="0"/>
              <a:t> </a:t>
            </a:r>
            <a:br>
              <a:rPr lang="en-US" dirty="0"/>
            </a:br>
            <a:r>
              <a:rPr lang="en-US" dirty="0"/>
              <a:t>* ISO/IEC 27033 - IT network security </a:t>
            </a:r>
            <a:br>
              <a:rPr lang="en-US" dirty="0"/>
            </a:br>
            <a:r>
              <a:rPr lang="en-US" dirty="0"/>
              <a:t>* ISO/IEC 27034 - </a:t>
            </a:r>
            <a:r>
              <a:rPr lang="en-US" dirty="0" err="1"/>
              <a:t>Hướng</a:t>
            </a:r>
            <a:r>
              <a:rPr lang="en-US" dirty="0"/>
              <a:t> </a:t>
            </a:r>
            <a:r>
              <a:rPr lang="en-US" dirty="0" err="1"/>
              <a:t>dẫn</a:t>
            </a:r>
            <a:r>
              <a:rPr lang="en-US" dirty="0"/>
              <a:t> application security </a:t>
            </a:r>
            <a:br>
              <a:rPr lang="en-US" dirty="0"/>
            </a:br>
            <a:r>
              <a:rPr lang="en-US" dirty="0"/>
              <a:t>* ISO/IEC 27035 - </a:t>
            </a:r>
            <a:r>
              <a:rPr lang="en-US" dirty="0" err="1"/>
              <a:t>Quản</a:t>
            </a:r>
            <a:r>
              <a:rPr lang="en-US" dirty="0"/>
              <a:t> </a:t>
            </a:r>
            <a:r>
              <a:rPr lang="en-US" dirty="0" err="1"/>
              <a:t>lý</a:t>
            </a:r>
            <a:r>
              <a:rPr lang="en-US" dirty="0"/>
              <a:t> security incident. </a:t>
            </a:r>
            <a:br>
              <a:rPr lang="en-US" dirty="0"/>
            </a:br>
            <a:r>
              <a:rPr lang="en-US" dirty="0"/>
              <a:t>* ISO/IEC 27036 - </a:t>
            </a:r>
            <a:r>
              <a:rPr lang="en-US" dirty="0" err="1"/>
              <a:t>Hướng</a:t>
            </a:r>
            <a:r>
              <a:rPr lang="en-US" dirty="0"/>
              <a:t> </a:t>
            </a:r>
            <a:r>
              <a:rPr lang="en-US" dirty="0" err="1"/>
              <a:t>dẫn</a:t>
            </a:r>
            <a:r>
              <a:rPr lang="en-US" dirty="0"/>
              <a:t> </a:t>
            </a:r>
            <a:r>
              <a:rPr lang="en-US" dirty="0" err="1"/>
              <a:t>bảo</a:t>
            </a:r>
            <a:r>
              <a:rPr lang="en-US" dirty="0"/>
              <a:t> </a:t>
            </a:r>
            <a:r>
              <a:rPr lang="en-US" dirty="0" err="1"/>
              <a:t>mật</a:t>
            </a:r>
            <a:r>
              <a:rPr lang="en-US" dirty="0"/>
              <a:t> </a:t>
            </a:r>
            <a:r>
              <a:rPr lang="en-US" dirty="0" err="1"/>
              <a:t>sử</a:t>
            </a:r>
            <a:r>
              <a:rPr lang="en-US" dirty="0"/>
              <a:t> </a:t>
            </a:r>
            <a:r>
              <a:rPr lang="en-US" dirty="0" err="1"/>
              <a:t>dụng</a:t>
            </a:r>
            <a:r>
              <a:rPr lang="en-US" dirty="0"/>
              <a:t> </a:t>
            </a:r>
            <a:r>
              <a:rPr lang="en-US" dirty="0" err="1"/>
              <a:t>trong</a:t>
            </a:r>
            <a:r>
              <a:rPr lang="en-US" dirty="0"/>
              <a:t> outsourcing </a:t>
            </a:r>
            <a:br>
              <a:rPr lang="en-US" dirty="0"/>
            </a:br>
            <a:r>
              <a:rPr lang="en-US" dirty="0"/>
              <a:t>* ISO/IEC 27037 - </a:t>
            </a:r>
            <a:r>
              <a:rPr lang="en-US" dirty="0" err="1"/>
              <a:t>Hướng</a:t>
            </a:r>
            <a:r>
              <a:rPr lang="en-US" dirty="0"/>
              <a:t> </a:t>
            </a:r>
            <a:r>
              <a:rPr lang="en-US" dirty="0" err="1"/>
              <a:t>dẫn</a:t>
            </a:r>
            <a:r>
              <a:rPr lang="en-US" dirty="0"/>
              <a:t> </a:t>
            </a:r>
            <a:r>
              <a:rPr lang="en-US" dirty="0" err="1"/>
              <a:t>xác</a:t>
            </a:r>
            <a:r>
              <a:rPr lang="en-US" dirty="0"/>
              <a:t> </a:t>
            </a:r>
            <a:r>
              <a:rPr lang="en-US" dirty="0" err="1"/>
              <a:t>định</a:t>
            </a:r>
            <a:r>
              <a:rPr lang="en-US" dirty="0"/>
              <a:t>, </a:t>
            </a:r>
            <a:r>
              <a:rPr lang="en-US" dirty="0" err="1"/>
              <a:t>thu</a:t>
            </a:r>
            <a:r>
              <a:rPr lang="en-US" dirty="0"/>
              <a:t> </a:t>
            </a:r>
            <a:r>
              <a:rPr lang="en-US" dirty="0" err="1"/>
              <a:t>thập</a:t>
            </a:r>
            <a:r>
              <a:rPr lang="en-US" dirty="0"/>
              <a:t> </a:t>
            </a:r>
            <a:r>
              <a:rPr lang="en-US" dirty="0" err="1"/>
              <a:t>và</a:t>
            </a:r>
            <a:r>
              <a:rPr lang="en-US" dirty="0"/>
              <a:t>/</a:t>
            </a:r>
            <a:r>
              <a:rPr lang="en-US" dirty="0" err="1"/>
              <a:t>hoặc</a:t>
            </a:r>
            <a:r>
              <a:rPr lang="en-US" dirty="0"/>
              <a:t> </a:t>
            </a:r>
            <a:r>
              <a:rPr lang="en-US" dirty="0" err="1"/>
              <a:t>thu</a:t>
            </a:r>
            <a:r>
              <a:rPr lang="en-US" dirty="0"/>
              <a:t> </a:t>
            </a:r>
            <a:r>
              <a:rPr lang="en-US" dirty="0" err="1"/>
              <a:t>nhận</a:t>
            </a:r>
            <a:r>
              <a:rPr lang="en-US" dirty="0"/>
              <a:t> </a:t>
            </a:r>
            <a:r>
              <a:rPr lang="en-US" dirty="0" err="1"/>
              <a:t>và</a:t>
            </a:r>
            <a:r>
              <a:rPr lang="en-US" dirty="0"/>
              <a:t> </a:t>
            </a:r>
            <a:r>
              <a:rPr lang="en-US" dirty="0" err="1"/>
              <a:t>bảo</a:t>
            </a:r>
            <a:r>
              <a:rPr lang="en-US" dirty="0"/>
              <a:t> </a:t>
            </a:r>
            <a:r>
              <a:rPr lang="en-US" dirty="0" err="1"/>
              <a:t>quản</a:t>
            </a:r>
            <a:r>
              <a:rPr lang="en-US" dirty="0"/>
              <a:t> </a:t>
            </a:r>
            <a:r>
              <a:rPr lang="en-US" dirty="0" err="1"/>
              <a:t>các</a:t>
            </a:r>
            <a:r>
              <a:rPr lang="en-US" dirty="0"/>
              <a:t> </a:t>
            </a:r>
            <a:r>
              <a:rPr lang="en-US" dirty="0" err="1"/>
              <a:t>bằng</a:t>
            </a:r>
            <a:r>
              <a:rPr lang="en-US" dirty="0"/>
              <a:t> </a:t>
            </a:r>
            <a:r>
              <a:rPr lang="en-US" dirty="0" err="1"/>
              <a:t>chứng</a:t>
            </a:r>
            <a:r>
              <a:rPr lang="en-US" dirty="0"/>
              <a:t> </a:t>
            </a:r>
            <a:r>
              <a:rPr lang="en-US" dirty="0" err="1"/>
              <a:t>số</a:t>
            </a:r>
            <a:endParaRPr lang="en-US" dirty="0"/>
          </a:p>
        </p:txBody>
      </p:sp>
    </p:spTree>
    <p:extLst>
      <p:ext uri="{BB962C8B-B14F-4D97-AF65-F5344CB8AC3E}">
        <p14:creationId xmlns:p14="http://schemas.microsoft.com/office/powerpoint/2010/main" val="15174100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Tiểu</a:t>
            </a:r>
            <a:r>
              <a:rPr lang="en-US" dirty="0" smtClean="0"/>
              <a:t> </a:t>
            </a:r>
            <a:r>
              <a:rPr lang="en-US" dirty="0" err="1" smtClean="0"/>
              <a:t>chuẩn</a:t>
            </a:r>
            <a:r>
              <a:rPr lang="en-US" dirty="0" smtClean="0"/>
              <a:t> ISMS – ISO 27001 </a:t>
            </a:r>
            <a:endParaRPr lang="en-US" dirty="0"/>
          </a:p>
        </p:txBody>
      </p:sp>
      <p:sp>
        <p:nvSpPr>
          <p:cNvPr id="3" name="Content Placeholder 2"/>
          <p:cNvSpPr>
            <a:spLocks noGrp="1"/>
          </p:cNvSpPr>
          <p:nvPr>
            <p:ph sz="quarter" idx="1"/>
          </p:nvPr>
        </p:nvSpPr>
        <p:spPr/>
        <p:txBody>
          <a:bodyPr/>
          <a:lstStyle/>
          <a:p>
            <a:pPr fontAlgn="base"/>
            <a:r>
              <a:rPr lang="en-US" b="1" dirty="0"/>
              <a:t>ISO 27001 </a:t>
            </a:r>
            <a:r>
              <a:rPr lang="en-US" b="1" dirty="0" err="1"/>
              <a:t>là</a:t>
            </a:r>
            <a:r>
              <a:rPr lang="en-US" b="1" dirty="0"/>
              <a:t> </a:t>
            </a:r>
            <a:r>
              <a:rPr lang="en-US" b="1" dirty="0" err="1"/>
              <a:t>tiêu</a:t>
            </a:r>
            <a:r>
              <a:rPr lang="en-US" b="1" dirty="0"/>
              <a:t> </a:t>
            </a:r>
            <a:r>
              <a:rPr lang="en-US" b="1" dirty="0" err="1"/>
              <a:t>chuẩn</a:t>
            </a:r>
            <a:r>
              <a:rPr lang="en-US" b="1" dirty="0"/>
              <a:t> </a:t>
            </a:r>
            <a:r>
              <a:rPr lang="en-US" b="1" dirty="0" err="1"/>
              <a:t>của</a:t>
            </a:r>
            <a:r>
              <a:rPr lang="en-US" b="1" dirty="0"/>
              <a:t> </a:t>
            </a:r>
            <a:r>
              <a:rPr lang="en-US" b="1" dirty="0" err="1"/>
              <a:t>Anh</a:t>
            </a:r>
            <a:r>
              <a:rPr lang="en-US" b="1" dirty="0"/>
              <a:t> </a:t>
            </a:r>
            <a:r>
              <a:rPr lang="en-US" b="1" dirty="0" err="1"/>
              <a:t>về</a:t>
            </a:r>
            <a:r>
              <a:rPr lang="en-US" b="1" dirty="0"/>
              <a:t> </a:t>
            </a:r>
            <a:r>
              <a:rPr lang="en-US" b="1" dirty="0" err="1"/>
              <a:t>hệ</a:t>
            </a:r>
            <a:r>
              <a:rPr lang="en-US" b="1" dirty="0"/>
              <a:t> </a:t>
            </a:r>
            <a:r>
              <a:rPr lang="en-US" b="1" dirty="0" err="1"/>
              <a:t>thống</a:t>
            </a:r>
            <a:r>
              <a:rPr lang="en-US" b="1" dirty="0"/>
              <a:t> </a:t>
            </a:r>
            <a:r>
              <a:rPr lang="en-US" b="1" dirty="0" err="1"/>
              <a:t>quản</a:t>
            </a:r>
            <a:r>
              <a:rPr lang="en-US" b="1" dirty="0"/>
              <a:t> </a:t>
            </a:r>
            <a:r>
              <a:rPr lang="en-US" b="1" dirty="0" err="1"/>
              <a:t>lý</a:t>
            </a:r>
            <a:r>
              <a:rPr lang="en-US" b="1" dirty="0"/>
              <a:t> an </a:t>
            </a:r>
            <a:r>
              <a:rPr lang="en-US" b="1" dirty="0" err="1"/>
              <a:t>ninh</a:t>
            </a:r>
            <a:r>
              <a:rPr lang="en-US" b="1" dirty="0"/>
              <a:t> </a:t>
            </a:r>
            <a:r>
              <a:rPr lang="en-US" b="1" dirty="0" err="1"/>
              <a:t>thông</a:t>
            </a:r>
            <a:r>
              <a:rPr lang="en-US" b="1" dirty="0"/>
              <a:t> tin (</a:t>
            </a:r>
            <a:r>
              <a:rPr lang="en-US" b="1" dirty="0" err="1"/>
              <a:t>viết</a:t>
            </a:r>
            <a:r>
              <a:rPr lang="en-US" b="1" dirty="0"/>
              <a:t> </a:t>
            </a:r>
            <a:r>
              <a:rPr lang="en-US" b="1" dirty="0" err="1"/>
              <a:t>tắt</a:t>
            </a:r>
            <a:r>
              <a:rPr lang="en-US" b="1" dirty="0"/>
              <a:t> </a:t>
            </a:r>
            <a:r>
              <a:rPr lang="en-US" b="1" dirty="0" err="1"/>
              <a:t>là</a:t>
            </a:r>
            <a:r>
              <a:rPr lang="en-US" b="1" dirty="0"/>
              <a:t> ISMS).</a:t>
            </a:r>
            <a:endParaRPr lang="en-US" dirty="0"/>
          </a:p>
          <a:p>
            <a:pPr fontAlgn="base"/>
            <a:r>
              <a:rPr lang="en-US" dirty="0" err="1"/>
              <a:t>Thông</a:t>
            </a:r>
            <a:r>
              <a:rPr lang="en-US" dirty="0"/>
              <a:t> tin </a:t>
            </a:r>
            <a:r>
              <a:rPr lang="en-US" dirty="0" err="1"/>
              <a:t>là</a:t>
            </a:r>
            <a:r>
              <a:rPr lang="en-US" dirty="0"/>
              <a:t> </a:t>
            </a:r>
            <a:r>
              <a:rPr lang="en-US" dirty="0" err="1"/>
              <a:t>một</a:t>
            </a:r>
            <a:r>
              <a:rPr lang="en-US" dirty="0"/>
              <a:t> </a:t>
            </a:r>
            <a:r>
              <a:rPr lang="en-US" dirty="0" err="1"/>
              <a:t>phần</a:t>
            </a:r>
            <a:r>
              <a:rPr lang="en-US" dirty="0"/>
              <a:t> </a:t>
            </a:r>
            <a:r>
              <a:rPr lang="en-US" dirty="0" err="1"/>
              <a:t>quan</a:t>
            </a:r>
            <a:r>
              <a:rPr lang="en-US" dirty="0"/>
              <a:t> </a:t>
            </a:r>
            <a:r>
              <a:rPr lang="en-US" dirty="0" err="1"/>
              <a:t>trọng</a:t>
            </a:r>
            <a:r>
              <a:rPr lang="en-US" dirty="0"/>
              <a:t> </a:t>
            </a:r>
            <a:r>
              <a:rPr lang="en-US" dirty="0" err="1"/>
              <a:t>của</a:t>
            </a:r>
            <a:r>
              <a:rPr lang="en-US" dirty="0"/>
              <a:t> </a:t>
            </a:r>
            <a:r>
              <a:rPr lang="en-US" dirty="0" err="1"/>
              <a:t>mỗi</a:t>
            </a:r>
            <a:r>
              <a:rPr lang="en-US" dirty="0"/>
              <a:t> </a:t>
            </a:r>
            <a:r>
              <a:rPr lang="en-US" dirty="0" err="1"/>
              <a:t>tổ</a:t>
            </a:r>
            <a:r>
              <a:rPr lang="en-US" dirty="0"/>
              <a:t> </a:t>
            </a:r>
            <a:r>
              <a:rPr lang="en-US" dirty="0" err="1"/>
              <a:t>chức</a:t>
            </a:r>
            <a:r>
              <a:rPr lang="en-US" dirty="0"/>
              <a:t> </a:t>
            </a:r>
            <a:r>
              <a:rPr lang="en-US" dirty="0" err="1"/>
              <a:t>và</a:t>
            </a:r>
            <a:r>
              <a:rPr lang="en-US" dirty="0"/>
              <a:t> </a:t>
            </a:r>
            <a:r>
              <a:rPr lang="en-US" dirty="0" err="1"/>
              <a:t>tiêu</a:t>
            </a:r>
            <a:r>
              <a:rPr lang="en-US" dirty="0"/>
              <a:t> </a:t>
            </a:r>
            <a:r>
              <a:rPr lang="en-US" dirty="0" err="1"/>
              <a:t>chuẩn</a:t>
            </a:r>
            <a:r>
              <a:rPr lang="en-US" dirty="0"/>
              <a:t> </a:t>
            </a:r>
            <a:r>
              <a:rPr lang="en-US" dirty="0" err="1"/>
              <a:t>này</a:t>
            </a:r>
            <a:r>
              <a:rPr lang="en-US" dirty="0"/>
              <a:t> </a:t>
            </a:r>
            <a:r>
              <a:rPr lang="en-US" dirty="0" err="1"/>
              <a:t>đưa</a:t>
            </a:r>
            <a:r>
              <a:rPr lang="en-US" dirty="0"/>
              <a:t> </a:t>
            </a:r>
            <a:r>
              <a:rPr lang="en-US" dirty="0" err="1"/>
              <a:t>ra</a:t>
            </a:r>
            <a:r>
              <a:rPr lang="en-US" dirty="0"/>
              <a:t> </a:t>
            </a:r>
            <a:r>
              <a:rPr lang="en-US" dirty="0" err="1"/>
              <a:t>các</a:t>
            </a:r>
            <a:r>
              <a:rPr lang="en-US" dirty="0"/>
              <a:t> </a:t>
            </a:r>
            <a:r>
              <a:rPr lang="en-US" dirty="0" err="1"/>
              <a:t>phưong</a:t>
            </a:r>
            <a:r>
              <a:rPr lang="en-US" dirty="0"/>
              <a:t> </a:t>
            </a:r>
            <a:r>
              <a:rPr lang="en-US" dirty="0" err="1"/>
              <a:t>pháp</a:t>
            </a:r>
            <a:r>
              <a:rPr lang="en-US" dirty="0"/>
              <a:t> </a:t>
            </a:r>
            <a:r>
              <a:rPr lang="en-US" dirty="0" err="1"/>
              <a:t>đánh</a:t>
            </a:r>
            <a:r>
              <a:rPr lang="en-US" dirty="0"/>
              <a:t> </a:t>
            </a:r>
            <a:r>
              <a:rPr lang="en-US" dirty="0" err="1"/>
              <a:t>giá</a:t>
            </a:r>
            <a:r>
              <a:rPr lang="en-US" dirty="0"/>
              <a:t> </a:t>
            </a:r>
            <a:r>
              <a:rPr lang="en-US" dirty="0" err="1"/>
              <a:t>việc</a:t>
            </a:r>
            <a:r>
              <a:rPr lang="en-US" dirty="0"/>
              <a:t> </a:t>
            </a:r>
            <a:r>
              <a:rPr lang="en-US" dirty="0" err="1"/>
              <a:t>theo</a:t>
            </a:r>
            <a:r>
              <a:rPr lang="en-US" dirty="0"/>
              <a:t> </a:t>
            </a:r>
            <a:r>
              <a:rPr lang="en-US" dirty="0" err="1"/>
              <a:t>dõi</a:t>
            </a:r>
            <a:r>
              <a:rPr lang="en-US" dirty="0"/>
              <a:t>, </a:t>
            </a:r>
            <a:r>
              <a:rPr lang="en-US" dirty="0" err="1"/>
              <a:t>bảo</a:t>
            </a:r>
            <a:r>
              <a:rPr lang="en-US" dirty="0"/>
              <a:t> </a:t>
            </a:r>
            <a:r>
              <a:rPr lang="en-US" dirty="0" err="1"/>
              <a:t>vệ</a:t>
            </a:r>
            <a:r>
              <a:rPr lang="en-US" dirty="0"/>
              <a:t> </a:t>
            </a:r>
            <a:r>
              <a:rPr lang="en-US" dirty="0" err="1"/>
              <a:t>và</a:t>
            </a:r>
            <a:r>
              <a:rPr lang="en-US" dirty="0"/>
              <a:t> </a:t>
            </a:r>
            <a:r>
              <a:rPr lang="en-US" dirty="0" err="1"/>
              <a:t>quản</a:t>
            </a:r>
            <a:r>
              <a:rPr lang="en-US" dirty="0"/>
              <a:t> </a:t>
            </a:r>
            <a:r>
              <a:rPr lang="en-US" dirty="0" err="1"/>
              <a:t>lý</a:t>
            </a:r>
            <a:r>
              <a:rPr lang="en-US" dirty="0"/>
              <a:t> </a:t>
            </a:r>
            <a:r>
              <a:rPr lang="en-US" dirty="0" err="1"/>
              <a:t>hệ</a:t>
            </a:r>
            <a:r>
              <a:rPr lang="en-US" dirty="0"/>
              <a:t> </a:t>
            </a:r>
            <a:r>
              <a:rPr lang="en-US" dirty="0" err="1"/>
              <a:t>thống</a:t>
            </a:r>
            <a:r>
              <a:rPr lang="en-US" dirty="0"/>
              <a:t> </a:t>
            </a:r>
            <a:r>
              <a:rPr lang="en-US" dirty="0" err="1"/>
              <a:t>thông</a:t>
            </a:r>
            <a:r>
              <a:rPr lang="en-US" dirty="0"/>
              <a:t> tin </a:t>
            </a:r>
            <a:r>
              <a:rPr lang="en-US" dirty="0" err="1"/>
              <a:t>và</a:t>
            </a:r>
            <a:r>
              <a:rPr lang="en-US" dirty="0"/>
              <a:t> </a:t>
            </a:r>
            <a:r>
              <a:rPr lang="en-US" dirty="0" err="1"/>
              <a:t>dữ</a:t>
            </a:r>
            <a:r>
              <a:rPr lang="en-US" dirty="0"/>
              <a:t> </a:t>
            </a:r>
            <a:r>
              <a:rPr lang="en-US" dirty="0" err="1"/>
              <a:t>liệu</a:t>
            </a:r>
            <a:r>
              <a:rPr lang="en-US" dirty="0"/>
              <a:t>.</a:t>
            </a:r>
          </a:p>
          <a:p>
            <a:pPr fontAlgn="base"/>
            <a:r>
              <a:rPr lang="en-US" dirty="0" err="1"/>
              <a:t>Việc</a:t>
            </a:r>
            <a:r>
              <a:rPr lang="en-US" dirty="0"/>
              <a:t> </a:t>
            </a:r>
            <a:r>
              <a:rPr lang="en-US" dirty="0" err="1"/>
              <a:t>mất</a:t>
            </a:r>
            <a:r>
              <a:rPr lang="en-US" dirty="0"/>
              <a:t> </a:t>
            </a:r>
            <a:r>
              <a:rPr lang="en-US" dirty="0" err="1"/>
              <a:t>dữ</a:t>
            </a:r>
            <a:r>
              <a:rPr lang="en-US" dirty="0"/>
              <a:t> </a:t>
            </a:r>
            <a:r>
              <a:rPr lang="en-US" dirty="0" err="1"/>
              <a:t>liệu</a:t>
            </a:r>
            <a:r>
              <a:rPr lang="en-US" dirty="0"/>
              <a:t> </a:t>
            </a:r>
            <a:r>
              <a:rPr lang="en-US" dirty="0" err="1"/>
              <a:t>và</a:t>
            </a:r>
            <a:r>
              <a:rPr lang="en-US" dirty="0"/>
              <a:t> </a:t>
            </a:r>
            <a:r>
              <a:rPr lang="en-US" dirty="0" err="1"/>
              <a:t>thông</a:t>
            </a:r>
            <a:r>
              <a:rPr lang="en-US" dirty="0"/>
              <a:t> tin </a:t>
            </a:r>
            <a:r>
              <a:rPr lang="en-US" dirty="0" err="1"/>
              <a:t>trong</a:t>
            </a:r>
            <a:r>
              <a:rPr lang="en-US" dirty="0"/>
              <a:t> </a:t>
            </a:r>
            <a:r>
              <a:rPr lang="en-US" dirty="0" err="1"/>
              <a:t>bất</a:t>
            </a:r>
            <a:r>
              <a:rPr lang="en-US" dirty="0"/>
              <a:t> </a:t>
            </a:r>
            <a:r>
              <a:rPr lang="en-US" dirty="0" err="1"/>
              <a:t>cứ</a:t>
            </a:r>
            <a:r>
              <a:rPr lang="en-US" dirty="0"/>
              <a:t> </a:t>
            </a:r>
            <a:r>
              <a:rPr lang="en-US" dirty="0" err="1"/>
              <a:t>trường</a:t>
            </a:r>
            <a:r>
              <a:rPr lang="en-US" dirty="0"/>
              <a:t> </a:t>
            </a:r>
            <a:r>
              <a:rPr lang="en-US" dirty="0" err="1"/>
              <a:t>hợp</a:t>
            </a:r>
            <a:r>
              <a:rPr lang="en-US" dirty="0"/>
              <a:t> </a:t>
            </a:r>
            <a:r>
              <a:rPr lang="en-US" dirty="0" err="1"/>
              <a:t>nào</a:t>
            </a:r>
            <a:r>
              <a:rPr lang="en-US" dirty="0"/>
              <a:t> </a:t>
            </a:r>
            <a:r>
              <a:rPr lang="en-US" dirty="0" err="1"/>
              <a:t>ít</a:t>
            </a:r>
            <a:r>
              <a:rPr lang="en-US" dirty="0"/>
              <a:t> </a:t>
            </a:r>
            <a:r>
              <a:rPr lang="en-US" dirty="0" err="1"/>
              <a:t>nhất</a:t>
            </a:r>
            <a:r>
              <a:rPr lang="en-US" dirty="0"/>
              <a:t> </a:t>
            </a:r>
            <a:r>
              <a:rPr lang="en-US" dirty="0" err="1"/>
              <a:t>cũng</a:t>
            </a:r>
            <a:r>
              <a:rPr lang="en-US" dirty="0"/>
              <a:t> </a:t>
            </a:r>
            <a:r>
              <a:rPr lang="en-US" dirty="0" err="1"/>
              <a:t>gây</a:t>
            </a:r>
            <a:r>
              <a:rPr lang="en-US" dirty="0"/>
              <a:t> </a:t>
            </a:r>
            <a:r>
              <a:rPr lang="en-US" dirty="0" err="1"/>
              <a:t>ra</a:t>
            </a:r>
            <a:r>
              <a:rPr lang="en-US" dirty="0"/>
              <a:t> </a:t>
            </a:r>
            <a:r>
              <a:rPr lang="en-US" dirty="0" err="1"/>
              <a:t>sự</a:t>
            </a:r>
            <a:r>
              <a:rPr lang="en-US" dirty="0"/>
              <a:t> </a:t>
            </a:r>
            <a:r>
              <a:rPr lang="en-US" dirty="0" err="1"/>
              <a:t>bất</a:t>
            </a:r>
            <a:r>
              <a:rPr lang="en-US" dirty="0"/>
              <a:t> </a:t>
            </a:r>
            <a:r>
              <a:rPr lang="en-US" dirty="0" err="1"/>
              <a:t>tiện</a:t>
            </a:r>
            <a:r>
              <a:rPr lang="en-US" dirty="0"/>
              <a:t> </a:t>
            </a:r>
            <a:r>
              <a:rPr lang="en-US" dirty="0" err="1"/>
              <a:t>cho</a:t>
            </a:r>
            <a:r>
              <a:rPr lang="en-US" dirty="0"/>
              <a:t> </a:t>
            </a:r>
            <a:r>
              <a:rPr lang="en-US" dirty="0" err="1"/>
              <a:t>tổ</a:t>
            </a:r>
            <a:r>
              <a:rPr lang="en-US" dirty="0"/>
              <a:t> </a:t>
            </a:r>
            <a:r>
              <a:rPr lang="en-US" dirty="0" err="1"/>
              <a:t>chức</a:t>
            </a:r>
            <a:r>
              <a:rPr lang="en-US" dirty="0"/>
              <a:t>, </a:t>
            </a:r>
            <a:r>
              <a:rPr lang="en-US" dirty="0" err="1"/>
              <a:t>và</a:t>
            </a:r>
            <a:r>
              <a:rPr lang="en-US" dirty="0"/>
              <a:t> </a:t>
            </a:r>
            <a:r>
              <a:rPr lang="en-US" dirty="0" err="1"/>
              <a:t>trầm</a:t>
            </a:r>
            <a:r>
              <a:rPr lang="en-US" dirty="0"/>
              <a:t> </a:t>
            </a:r>
            <a:r>
              <a:rPr lang="en-US" dirty="0" err="1"/>
              <a:t>trọng</a:t>
            </a:r>
            <a:r>
              <a:rPr lang="en-US" dirty="0"/>
              <a:t> </a:t>
            </a:r>
            <a:r>
              <a:rPr lang="en-US" dirty="0" err="1"/>
              <a:t>hơn</a:t>
            </a:r>
            <a:r>
              <a:rPr lang="en-US" dirty="0"/>
              <a:t> </a:t>
            </a:r>
            <a:r>
              <a:rPr lang="en-US" dirty="0" err="1"/>
              <a:t>có</a:t>
            </a:r>
            <a:r>
              <a:rPr lang="en-US" dirty="0"/>
              <a:t> </a:t>
            </a:r>
            <a:r>
              <a:rPr lang="en-US" dirty="0" err="1"/>
              <a:t>thể</a:t>
            </a:r>
            <a:r>
              <a:rPr lang="en-US" dirty="0"/>
              <a:t> </a:t>
            </a:r>
            <a:r>
              <a:rPr lang="en-US" dirty="0" err="1"/>
              <a:t>khiến</a:t>
            </a:r>
            <a:r>
              <a:rPr lang="en-US" dirty="0"/>
              <a:t> </a:t>
            </a:r>
            <a:r>
              <a:rPr lang="en-US" dirty="0" err="1"/>
              <a:t>tổ</a:t>
            </a:r>
            <a:r>
              <a:rPr lang="en-US" dirty="0"/>
              <a:t> </a:t>
            </a:r>
            <a:r>
              <a:rPr lang="en-US" dirty="0" err="1"/>
              <a:t>chức</a:t>
            </a:r>
            <a:r>
              <a:rPr lang="en-US" dirty="0"/>
              <a:t> </a:t>
            </a:r>
            <a:r>
              <a:rPr lang="en-US" dirty="0" err="1"/>
              <a:t>sụp</a:t>
            </a:r>
            <a:r>
              <a:rPr lang="en-US" dirty="0"/>
              <a:t> </a:t>
            </a:r>
            <a:r>
              <a:rPr lang="en-US" dirty="0" err="1"/>
              <a:t>đổ</a:t>
            </a:r>
            <a:r>
              <a:rPr lang="en-US" dirty="0"/>
              <a:t>.</a:t>
            </a:r>
          </a:p>
          <a:p>
            <a:endParaRPr lang="en-US" dirty="0"/>
          </a:p>
        </p:txBody>
      </p:sp>
    </p:spTree>
    <p:extLst>
      <p:ext uri="{BB962C8B-B14F-4D97-AF65-F5344CB8AC3E}">
        <p14:creationId xmlns:p14="http://schemas.microsoft.com/office/powerpoint/2010/main" val="3389289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 </a:t>
            </a:r>
            <a:r>
              <a:rPr lang="en-US" dirty="0" err="1" smtClean="0"/>
              <a:t>trình</a:t>
            </a:r>
            <a:r>
              <a:rPr lang="en-US" dirty="0" smtClean="0"/>
              <a:t> </a:t>
            </a:r>
            <a:r>
              <a:rPr lang="en-US" dirty="0" err="1" smtClean="0"/>
              <a:t>bày</a:t>
            </a:r>
            <a:endParaRPr lang="en-US" dirty="0"/>
          </a:p>
        </p:txBody>
      </p:sp>
      <p:sp>
        <p:nvSpPr>
          <p:cNvPr id="3" name="Content Placeholder 2"/>
          <p:cNvSpPr>
            <a:spLocks noGrp="1"/>
          </p:cNvSpPr>
          <p:nvPr>
            <p:ph sz="quarter" idx="1"/>
          </p:nvPr>
        </p:nvSpPr>
        <p:spPr/>
        <p:txBody>
          <a:bodyPr/>
          <a:lstStyle/>
          <a:p>
            <a:r>
              <a:rPr lang="en-US" dirty="0" err="1" smtClean="0"/>
              <a:t>Khái</a:t>
            </a:r>
            <a:r>
              <a:rPr lang="en-US" dirty="0" smtClean="0"/>
              <a:t> </a:t>
            </a:r>
            <a:r>
              <a:rPr lang="en-US" dirty="0" err="1" smtClean="0"/>
              <a:t>niệm</a:t>
            </a:r>
            <a:r>
              <a:rPr lang="en-US" dirty="0" smtClean="0"/>
              <a:t> ISMS</a:t>
            </a:r>
          </a:p>
          <a:p>
            <a:pPr lvl="1"/>
            <a:r>
              <a:rPr lang="en-US" dirty="0" err="1" smtClean="0"/>
              <a:t>Khái</a:t>
            </a:r>
            <a:r>
              <a:rPr lang="en-US" dirty="0" smtClean="0"/>
              <a:t> </a:t>
            </a:r>
            <a:r>
              <a:rPr lang="en-US" dirty="0" err="1" smtClean="0"/>
              <a:t>niệm</a:t>
            </a:r>
            <a:r>
              <a:rPr lang="en-US" dirty="0" smtClean="0"/>
              <a:t> </a:t>
            </a:r>
            <a:r>
              <a:rPr lang="en-US" dirty="0" err="1" smtClean="0"/>
              <a:t>về</a:t>
            </a:r>
            <a:r>
              <a:rPr lang="en-US" dirty="0" smtClean="0"/>
              <a:t> Information</a:t>
            </a:r>
          </a:p>
          <a:p>
            <a:pPr lvl="1"/>
            <a:r>
              <a:rPr lang="en-US" dirty="0" err="1" smtClean="0"/>
              <a:t>Rủi</a:t>
            </a:r>
            <a:r>
              <a:rPr lang="en-US" dirty="0" smtClean="0"/>
              <a:t> </a:t>
            </a:r>
            <a:r>
              <a:rPr lang="en-US" dirty="0" err="1" smtClean="0"/>
              <a:t>ro</a:t>
            </a:r>
            <a:r>
              <a:rPr lang="en-US" dirty="0" smtClean="0"/>
              <a:t> </a:t>
            </a:r>
            <a:r>
              <a:rPr lang="en-US" dirty="0" err="1" smtClean="0"/>
              <a:t>thông</a:t>
            </a:r>
            <a:r>
              <a:rPr lang="en-US" dirty="0" smtClean="0"/>
              <a:t> tin</a:t>
            </a:r>
          </a:p>
          <a:p>
            <a:pPr lvl="1"/>
            <a:r>
              <a:rPr lang="en-US" dirty="0" smtClean="0"/>
              <a:t>ISMS (Information System Management Security)</a:t>
            </a:r>
          </a:p>
          <a:p>
            <a:r>
              <a:rPr lang="en-US" dirty="0" err="1"/>
              <a:t>Lợi</a:t>
            </a:r>
            <a:r>
              <a:rPr lang="en-US" dirty="0"/>
              <a:t> </a:t>
            </a:r>
            <a:r>
              <a:rPr lang="en-US" dirty="0" err="1"/>
              <a:t>ích</a:t>
            </a:r>
            <a:r>
              <a:rPr lang="en-US" dirty="0"/>
              <a:t> </a:t>
            </a:r>
            <a:r>
              <a:rPr lang="en-US" dirty="0" smtClean="0"/>
              <a:t>ISMS</a:t>
            </a:r>
          </a:p>
          <a:p>
            <a:r>
              <a:rPr lang="en-US" dirty="0" err="1" smtClean="0"/>
              <a:t>Quy</a:t>
            </a:r>
            <a:r>
              <a:rPr lang="en-US" dirty="0" smtClean="0"/>
              <a:t> </a:t>
            </a:r>
            <a:r>
              <a:rPr lang="en-US" dirty="0" err="1" smtClean="0"/>
              <a:t>trình</a:t>
            </a:r>
            <a:r>
              <a:rPr lang="en-US" dirty="0" smtClean="0"/>
              <a:t> </a:t>
            </a:r>
            <a:r>
              <a:rPr lang="en-US" dirty="0" err="1" smtClean="0"/>
              <a:t>đánh</a:t>
            </a:r>
            <a:r>
              <a:rPr lang="en-US" dirty="0" smtClean="0"/>
              <a:t> </a:t>
            </a:r>
            <a:r>
              <a:rPr lang="en-US" dirty="0" err="1" smtClean="0"/>
              <a:t>giá</a:t>
            </a:r>
            <a:r>
              <a:rPr lang="en-US" dirty="0" smtClean="0"/>
              <a:t> ISMS</a:t>
            </a:r>
          </a:p>
          <a:p>
            <a:r>
              <a:rPr lang="en-US" dirty="0" err="1" smtClean="0"/>
              <a:t>Tiêu</a:t>
            </a:r>
            <a:r>
              <a:rPr lang="en-US" dirty="0" smtClean="0"/>
              <a:t> </a:t>
            </a:r>
            <a:r>
              <a:rPr lang="en-US" dirty="0" err="1" smtClean="0"/>
              <a:t>chuẩn</a:t>
            </a:r>
            <a:r>
              <a:rPr lang="en-US" dirty="0" smtClean="0"/>
              <a:t> ISMS</a:t>
            </a:r>
          </a:p>
          <a:p>
            <a:pPr lvl="1"/>
            <a:r>
              <a:rPr lang="en-US" dirty="0" err="1" smtClean="0"/>
              <a:t>Mô</a:t>
            </a:r>
            <a:r>
              <a:rPr lang="en-US" dirty="0" smtClean="0"/>
              <a:t> </a:t>
            </a:r>
            <a:r>
              <a:rPr lang="en-US" dirty="0" err="1" smtClean="0"/>
              <a:t>hình</a:t>
            </a:r>
            <a:r>
              <a:rPr lang="en-US" dirty="0" smtClean="0"/>
              <a:t> </a:t>
            </a:r>
            <a:r>
              <a:rPr lang="en-US" dirty="0" smtClean="0"/>
              <a:t>PDCA</a:t>
            </a:r>
          </a:p>
          <a:p>
            <a:pPr lvl="1"/>
            <a:r>
              <a:rPr lang="en-US" dirty="0" err="1" smtClean="0"/>
              <a:t>Đổi</a:t>
            </a:r>
            <a:r>
              <a:rPr lang="en-US" dirty="0" smtClean="0"/>
              <a:t> </a:t>
            </a:r>
            <a:r>
              <a:rPr lang="en-US" dirty="0" err="1" smtClean="0"/>
              <a:t>mới</a:t>
            </a:r>
            <a:r>
              <a:rPr lang="en-US" dirty="0" smtClean="0"/>
              <a:t> </a:t>
            </a:r>
            <a:r>
              <a:rPr lang="en-US" dirty="0" err="1" smtClean="0"/>
              <a:t>trong</a:t>
            </a:r>
            <a:r>
              <a:rPr lang="en-US" dirty="0" smtClean="0"/>
              <a:t> </a:t>
            </a:r>
            <a:r>
              <a:rPr lang="en-US" dirty="0" err="1" smtClean="0"/>
              <a:t>tiêu</a:t>
            </a:r>
            <a:r>
              <a:rPr lang="en-US" dirty="0" smtClean="0"/>
              <a:t> </a:t>
            </a:r>
            <a:r>
              <a:rPr lang="en-US" dirty="0" err="1" smtClean="0"/>
              <a:t>chuẩn</a:t>
            </a:r>
            <a:r>
              <a:rPr lang="en-US" dirty="0" smtClean="0"/>
              <a:t> ISO27000-2013</a:t>
            </a:r>
            <a:endParaRPr lang="en-US" dirty="0" smtClean="0"/>
          </a:p>
          <a:p>
            <a:r>
              <a:rPr lang="en-US" dirty="0" err="1" smtClean="0"/>
              <a:t>Câu</a:t>
            </a:r>
            <a:r>
              <a:rPr lang="en-US" dirty="0" smtClean="0"/>
              <a:t> </a:t>
            </a:r>
            <a:r>
              <a:rPr lang="en-US" dirty="0" err="1" smtClean="0"/>
              <a:t>hỏi</a:t>
            </a:r>
            <a:r>
              <a:rPr lang="en-US" dirty="0" smtClean="0"/>
              <a:t> </a:t>
            </a:r>
          </a:p>
          <a:p>
            <a:pPr marL="365760" lvl="1" indent="0">
              <a:buNone/>
            </a:pPr>
            <a:endParaRPr lang="en-US" dirty="0" smtClean="0"/>
          </a:p>
          <a:p>
            <a:pPr marL="365760" lvl="1" indent="0">
              <a:buNone/>
            </a:pPr>
            <a:endParaRPr lang="en-US" dirty="0" smtClean="0"/>
          </a:p>
          <a:p>
            <a:endParaRPr lang="en-US" dirty="0"/>
          </a:p>
        </p:txBody>
      </p:sp>
    </p:spTree>
    <p:extLst>
      <p:ext uri="{BB962C8B-B14F-4D97-AF65-F5344CB8AC3E}">
        <p14:creationId xmlns:p14="http://schemas.microsoft.com/office/powerpoint/2010/main" val="8871720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639762"/>
          </a:xfrm>
        </p:spPr>
        <p:txBody>
          <a:bodyPr/>
          <a:lstStyle/>
          <a:p>
            <a:r>
              <a:rPr lang="en-US" dirty="0" err="1" smtClean="0"/>
              <a:t>Tiêu</a:t>
            </a:r>
            <a:r>
              <a:rPr lang="en-US" dirty="0" smtClean="0"/>
              <a:t> </a:t>
            </a:r>
            <a:r>
              <a:rPr lang="en-US" dirty="0" err="1" smtClean="0"/>
              <a:t>chuẩn</a:t>
            </a:r>
            <a:r>
              <a:rPr lang="en-US" dirty="0" smtClean="0"/>
              <a:t> ISMS</a:t>
            </a:r>
            <a:endParaRPr lang="en-US" dirty="0"/>
          </a:p>
        </p:txBody>
      </p:sp>
      <p:pic>
        <p:nvPicPr>
          <p:cNvPr id="4" name="Picture 4" descr="ISMS implementation and ISO 27001 certification process diagram (reduc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990600"/>
            <a:ext cx="8094613" cy="5618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303049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Tiêu</a:t>
            </a:r>
            <a:r>
              <a:rPr lang="en-US" dirty="0" smtClean="0"/>
              <a:t> </a:t>
            </a:r>
            <a:r>
              <a:rPr lang="en-US" dirty="0" err="1" smtClean="0"/>
              <a:t>chuẩn</a:t>
            </a:r>
            <a:r>
              <a:rPr lang="en-US" dirty="0" smtClean="0"/>
              <a:t> ISMS</a:t>
            </a:r>
            <a:endParaRPr lang="en-US" dirty="0"/>
          </a:p>
        </p:txBody>
      </p:sp>
      <p:sp>
        <p:nvSpPr>
          <p:cNvPr id="3" name="Content Placeholder 2"/>
          <p:cNvSpPr>
            <a:spLocks noGrp="1"/>
          </p:cNvSpPr>
          <p:nvPr>
            <p:ph sz="quarter" idx="1"/>
          </p:nvPr>
        </p:nvSpPr>
        <p:spPr/>
        <p:txBody>
          <a:bodyPr/>
          <a:lstStyle/>
          <a:p>
            <a:r>
              <a:rPr lang="en-US" b="1" dirty="0"/>
              <a:t>ISO 27001 </a:t>
            </a:r>
            <a:r>
              <a:rPr lang="en-US" b="1" dirty="0" err="1" smtClean="0"/>
              <a:t>phần</a:t>
            </a:r>
            <a:r>
              <a:rPr lang="en-US" b="1" dirty="0" smtClean="0"/>
              <a:t>  I</a:t>
            </a:r>
            <a:endParaRPr lang="en-US" b="1" dirty="0"/>
          </a:p>
          <a:p>
            <a:pPr lvl="1"/>
            <a:r>
              <a:rPr lang="en-US" dirty="0" err="1" smtClean="0">
                <a:solidFill>
                  <a:srgbClr val="FF0000"/>
                </a:solidFill>
              </a:rPr>
              <a:t>Bộ</a:t>
            </a:r>
            <a:r>
              <a:rPr lang="en-US" dirty="0" smtClean="0">
                <a:solidFill>
                  <a:srgbClr val="FF0000"/>
                </a:solidFill>
              </a:rPr>
              <a:t> </a:t>
            </a:r>
            <a:r>
              <a:rPr lang="en-US" dirty="0" err="1" smtClean="0">
                <a:solidFill>
                  <a:srgbClr val="FF0000"/>
                </a:solidFill>
              </a:rPr>
              <a:t>tiêu</a:t>
            </a:r>
            <a:r>
              <a:rPr lang="en-US" dirty="0" smtClean="0">
                <a:solidFill>
                  <a:srgbClr val="FF0000"/>
                </a:solidFill>
              </a:rPr>
              <a:t> </a:t>
            </a:r>
            <a:r>
              <a:rPr lang="en-US" dirty="0" err="1" smtClean="0">
                <a:solidFill>
                  <a:srgbClr val="FF0000"/>
                </a:solidFill>
              </a:rPr>
              <a:t>chuẩn</a:t>
            </a:r>
            <a:r>
              <a:rPr lang="en-US" dirty="0" smtClean="0">
                <a:solidFill>
                  <a:srgbClr val="FF0000"/>
                </a:solidFill>
              </a:rPr>
              <a:t> </a:t>
            </a:r>
            <a:r>
              <a:rPr lang="en-US" dirty="0" err="1" smtClean="0">
                <a:solidFill>
                  <a:srgbClr val="FF0000"/>
                </a:solidFill>
              </a:rPr>
              <a:t>xây</a:t>
            </a:r>
            <a:r>
              <a:rPr lang="en-US" dirty="0" smtClean="0">
                <a:solidFill>
                  <a:srgbClr val="FF0000"/>
                </a:solidFill>
              </a:rPr>
              <a:t> </a:t>
            </a:r>
            <a:r>
              <a:rPr lang="en-US" dirty="0" err="1" smtClean="0">
                <a:solidFill>
                  <a:srgbClr val="FF0000"/>
                </a:solidFill>
              </a:rPr>
              <a:t>dựng</a:t>
            </a:r>
            <a:r>
              <a:rPr lang="en-US" dirty="0" smtClean="0">
                <a:solidFill>
                  <a:srgbClr val="FF0000"/>
                </a:solidFill>
              </a:rPr>
              <a:t> </a:t>
            </a:r>
            <a:r>
              <a:rPr lang="en-US" dirty="0" err="1" smtClean="0">
                <a:solidFill>
                  <a:srgbClr val="FF0000"/>
                </a:solidFill>
              </a:rPr>
              <a:t>cho</a:t>
            </a:r>
            <a:r>
              <a:rPr lang="en-US" dirty="0" smtClean="0">
                <a:solidFill>
                  <a:srgbClr val="FF0000"/>
                </a:solidFill>
              </a:rPr>
              <a:t> </a:t>
            </a:r>
            <a:r>
              <a:rPr lang="en-US" dirty="0" err="1" smtClean="0">
                <a:solidFill>
                  <a:srgbClr val="FF0000"/>
                </a:solidFill>
              </a:rPr>
              <a:t>một</a:t>
            </a:r>
            <a:r>
              <a:rPr lang="en-US" dirty="0" smtClean="0">
                <a:solidFill>
                  <a:srgbClr val="FF0000"/>
                </a:solidFill>
              </a:rPr>
              <a:t> </a:t>
            </a:r>
            <a:r>
              <a:rPr lang="en-US" dirty="0" err="1" smtClean="0">
                <a:solidFill>
                  <a:srgbClr val="FF0000"/>
                </a:solidFill>
              </a:rPr>
              <a:t>hệ</a:t>
            </a:r>
            <a:r>
              <a:rPr lang="en-US" dirty="0" smtClean="0">
                <a:solidFill>
                  <a:srgbClr val="FF0000"/>
                </a:solidFill>
              </a:rPr>
              <a:t> </a:t>
            </a:r>
            <a:r>
              <a:rPr lang="en-US" dirty="0" err="1" smtClean="0">
                <a:solidFill>
                  <a:srgbClr val="FF0000"/>
                </a:solidFill>
              </a:rPr>
              <a:t>quản</a:t>
            </a:r>
            <a:r>
              <a:rPr lang="en-US" dirty="0" smtClean="0">
                <a:solidFill>
                  <a:srgbClr val="FF0000"/>
                </a:solidFill>
              </a:rPr>
              <a:t> </a:t>
            </a:r>
            <a:r>
              <a:rPr lang="en-US" dirty="0" err="1" smtClean="0">
                <a:solidFill>
                  <a:srgbClr val="FF0000"/>
                </a:solidFill>
              </a:rPr>
              <a:t>trị</a:t>
            </a:r>
            <a:r>
              <a:rPr lang="en-US" dirty="0" smtClean="0">
                <a:solidFill>
                  <a:srgbClr val="FF0000"/>
                </a:solidFill>
              </a:rPr>
              <a:t> </a:t>
            </a:r>
            <a:r>
              <a:rPr lang="en-US" dirty="0" err="1" smtClean="0">
                <a:solidFill>
                  <a:srgbClr val="FF0000"/>
                </a:solidFill>
              </a:rPr>
              <a:t>thông</a:t>
            </a:r>
            <a:r>
              <a:rPr lang="en-US" dirty="0" smtClean="0">
                <a:solidFill>
                  <a:srgbClr val="FF0000"/>
                </a:solidFill>
              </a:rPr>
              <a:t> tin</a:t>
            </a:r>
            <a:endParaRPr lang="en-US" dirty="0"/>
          </a:p>
          <a:p>
            <a:pPr lvl="1"/>
            <a:r>
              <a:rPr lang="en-US" dirty="0" err="1" smtClean="0"/>
              <a:t>Có</a:t>
            </a:r>
            <a:r>
              <a:rPr lang="en-US" dirty="0" smtClean="0"/>
              <a:t> </a:t>
            </a:r>
            <a:r>
              <a:rPr lang="en-US" dirty="0" err="1" smtClean="0"/>
              <a:t>những</a:t>
            </a:r>
            <a:r>
              <a:rPr lang="en-US" dirty="0" smtClean="0"/>
              <a:t> </a:t>
            </a:r>
            <a:r>
              <a:rPr lang="en-US" dirty="0" err="1" smtClean="0"/>
              <a:t>hướng</a:t>
            </a:r>
            <a:r>
              <a:rPr lang="en-US" dirty="0" smtClean="0"/>
              <a:t> </a:t>
            </a:r>
            <a:r>
              <a:rPr lang="en-US" dirty="0" err="1" smtClean="0"/>
              <a:t>dẫn</a:t>
            </a:r>
            <a:r>
              <a:rPr lang="en-US" dirty="0" smtClean="0"/>
              <a:t>, </a:t>
            </a:r>
            <a:r>
              <a:rPr lang="en-US" dirty="0" err="1" smtClean="0"/>
              <a:t>quy</a:t>
            </a:r>
            <a:r>
              <a:rPr lang="en-US" dirty="0" smtClean="0"/>
              <a:t> </a:t>
            </a:r>
            <a:r>
              <a:rPr lang="en-US" dirty="0" err="1" smtClean="0"/>
              <a:t>định</a:t>
            </a:r>
            <a:r>
              <a:rPr lang="en-US" dirty="0" smtClean="0"/>
              <a:t> </a:t>
            </a:r>
            <a:r>
              <a:rPr lang="en-US" dirty="0" err="1" smtClean="0"/>
              <a:t>đảm</a:t>
            </a:r>
            <a:r>
              <a:rPr lang="en-US" dirty="0" smtClean="0"/>
              <a:t> </a:t>
            </a:r>
            <a:r>
              <a:rPr lang="en-US" dirty="0" err="1" smtClean="0"/>
              <a:t>bảo</a:t>
            </a:r>
            <a:r>
              <a:rPr lang="en-US" dirty="0" smtClean="0"/>
              <a:t> </a:t>
            </a:r>
            <a:r>
              <a:rPr lang="en-US" dirty="0" err="1" smtClean="0"/>
              <a:t>tính</a:t>
            </a:r>
            <a:r>
              <a:rPr lang="en-US" dirty="0" smtClean="0"/>
              <a:t> </a:t>
            </a:r>
            <a:r>
              <a:rPr lang="en-US" dirty="0" err="1" smtClean="0"/>
              <a:t>bảo</a:t>
            </a:r>
            <a:r>
              <a:rPr lang="en-US" dirty="0" smtClean="0"/>
              <a:t> </a:t>
            </a:r>
            <a:r>
              <a:rPr lang="en-US" dirty="0" err="1" smtClean="0"/>
              <a:t>mật</a:t>
            </a:r>
            <a:r>
              <a:rPr lang="en-US" dirty="0" smtClean="0"/>
              <a:t> </a:t>
            </a:r>
            <a:r>
              <a:rPr lang="en-US" dirty="0" err="1" smtClean="0"/>
              <a:t>thông</a:t>
            </a:r>
            <a:r>
              <a:rPr lang="en-US" dirty="0" smtClean="0"/>
              <a:t> tin </a:t>
            </a:r>
            <a:r>
              <a:rPr lang="en-US" dirty="0" err="1" smtClean="0"/>
              <a:t>như</a:t>
            </a:r>
            <a:r>
              <a:rPr lang="en-US" dirty="0" smtClean="0"/>
              <a:t>:</a:t>
            </a:r>
            <a:endParaRPr lang="en-US" dirty="0"/>
          </a:p>
          <a:p>
            <a:pPr lvl="2"/>
            <a:r>
              <a:rPr lang="en-US" dirty="0"/>
              <a:t>Confidentiality  ( C )</a:t>
            </a:r>
          </a:p>
          <a:p>
            <a:pPr lvl="2"/>
            <a:r>
              <a:rPr lang="en-US" dirty="0"/>
              <a:t>Integrity              ( I ) </a:t>
            </a:r>
          </a:p>
          <a:p>
            <a:pPr lvl="2"/>
            <a:r>
              <a:rPr lang="en-US" dirty="0"/>
              <a:t>Availability         ( A )</a:t>
            </a:r>
          </a:p>
          <a:p>
            <a:pPr lvl="1">
              <a:buNone/>
            </a:pPr>
            <a:r>
              <a:rPr lang="en-US" dirty="0">
                <a:sym typeface="Wingdings" pitchFamily="2" charset="2"/>
              </a:rPr>
              <a:t> </a:t>
            </a:r>
          </a:p>
          <a:p>
            <a:r>
              <a:rPr lang="en-US" b="1" dirty="0">
                <a:sym typeface="Wingdings" pitchFamily="2" charset="2"/>
              </a:rPr>
              <a:t>ISO 27001 </a:t>
            </a:r>
            <a:r>
              <a:rPr lang="en-US" b="1" dirty="0" err="1" smtClean="0">
                <a:sym typeface="Wingdings" pitchFamily="2" charset="2"/>
              </a:rPr>
              <a:t>Phần</a:t>
            </a:r>
            <a:r>
              <a:rPr lang="en-US" b="1" dirty="0" smtClean="0">
                <a:sym typeface="Wingdings" pitchFamily="2" charset="2"/>
              </a:rPr>
              <a:t> II</a:t>
            </a:r>
            <a:endParaRPr lang="en-US" b="1" dirty="0">
              <a:sym typeface="Wingdings" pitchFamily="2" charset="2"/>
            </a:endParaRPr>
          </a:p>
          <a:p>
            <a:pPr lvl="1"/>
            <a:r>
              <a:rPr lang="en-US" dirty="0" err="1" smtClean="0">
                <a:solidFill>
                  <a:srgbClr val="FF0000"/>
                </a:solidFill>
                <a:sym typeface="Wingdings" pitchFamily="2" charset="2"/>
              </a:rPr>
              <a:t>Mô</a:t>
            </a:r>
            <a:r>
              <a:rPr lang="en-US" dirty="0" smtClean="0">
                <a:solidFill>
                  <a:srgbClr val="FF0000"/>
                </a:solidFill>
                <a:sym typeface="Wingdings" pitchFamily="2" charset="2"/>
              </a:rPr>
              <a:t> </a:t>
            </a:r>
            <a:r>
              <a:rPr lang="en-US" dirty="0" err="1" smtClean="0">
                <a:solidFill>
                  <a:srgbClr val="FF0000"/>
                </a:solidFill>
                <a:sym typeface="Wingdings" pitchFamily="2" charset="2"/>
              </a:rPr>
              <a:t>tả</a:t>
            </a:r>
            <a:r>
              <a:rPr lang="en-US" dirty="0" smtClean="0">
                <a:solidFill>
                  <a:srgbClr val="FF0000"/>
                </a:solidFill>
                <a:sym typeface="Wingdings" pitchFamily="2" charset="2"/>
              </a:rPr>
              <a:t> chi </a:t>
            </a:r>
            <a:r>
              <a:rPr lang="en-US" dirty="0" err="1" smtClean="0">
                <a:solidFill>
                  <a:srgbClr val="FF0000"/>
                </a:solidFill>
                <a:sym typeface="Wingdings" pitchFamily="2" charset="2"/>
              </a:rPr>
              <a:t>tiết</a:t>
            </a:r>
            <a:r>
              <a:rPr lang="en-US" dirty="0" smtClean="0">
                <a:solidFill>
                  <a:srgbClr val="FF0000"/>
                </a:solidFill>
                <a:sym typeface="Wingdings" pitchFamily="2" charset="2"/>
              </a:rPr>
              <a:t> </a:t>
            </a:r>
            <a:r>
              <a:rPr lang="en-US" dirty="0" err="1" smtClean="0">
                <a:solidFill>
                  <a:srgbClr val="FF0000"/>
                </a:solidFill>
                <a:sym typeface="Wingdings" pitchFamily="2" charset="2"/>
              </a:rPr>
              <a:t>một</a:t>
            </a:r>
            <a:r>
              <a:rPr lang="en-US" dirty="0" smtClean="0">
                <a:solidFill>
                  <a:srgbClr val="FF0000"/>
                </a:solidFill>
                <a:sym typeface="Wingdings" pitchFamily="2" charset="2"/>
              </a:rPr>
              <a:t> </a:t>
            </a:r>
            <a:r>
              <a:rPr lang="en-US" dirty="0" err="1" smtClean="0">
                <a:solidFill>
                  <a:srgbClr val="FF0000"/>
                </a:solidFill>
                <a:sym typeface="Wingdings" pitchFamily="2" charset="2"/>
              </a:rPr>
              <a:t>hệ</a:t>
            </a:r>
            <a:r>
              <a:rPr lang="en-US" dirty="0" smtClean="0">
                <a:solidFill>
                  <a:srgbClr val="FF0000"/>
                </a:solidFill>
                <a:sym typeface="Wingdings" pitchFamily="2" charset="2"/>
              </a:rPr>
              <a:t> </a:t>
            </a:r>
            <a:r>
              <a:rPr lang="en-US" dirty="0" err="1" smtClean="0">
                <a:solidFill>
                  <a:srgbClr val="FF0000"/>
                </a:solidFill>
                <a:sym typeface="Wingdings" pitchFamily="2" charset="2"/>
              </a:rPr>
              <a:t>quản</a:t>
            </a:r>
            <a:r>
              <a:rPr lang="en-US" dirty="0" smtClean="0">
                <a:solidFill>
                  <a:srgbClr val="FF0000"/>
                </a:solidFill>
                <a:sym typeface="Wingdings" pitchFamily="2" charset="2"/>
              </a:rPr>
              <a:t> </a:t>
            </a:r>
            <a:r>
              <a:rPr lang="en-US" dirty="0" err="1" smtClean="0">
                <a:solidFill>
                  <a:srgbClr val="FF0000"/>
                </a:solidFill>
                <a:sym typeface="Wingdings" pitchFamily="2" charset="2"/>
              </a:rPr>
              <a:t>trị</a:t>
            </a:r>
            <a:r>
              <a:rPr lang="en-US" dirty="0" smtClean="0">
                <a:solidFill>
                  <a:srgbClr val="FF0000"/>
                </a:solidFill>
                <a:sym typeface="Wingdings" pitchFamily="2" charset="2"/>
              </a:rPr>
              <a:t> </a:t>
            </a:r>
            <a:r>
              <a:rPr lang="en-US" dirty="0" err="1" smtClean="0">
                <a:solidFill>
                  <a:srgbClr val="FF0000"/>
                </a:solidFill>
                <a:sym typeface="Wingdings" pitchFamily="2" charset="2"/>
              </a:rPr>
              <a:t>thông</a:t>
            </a:r>
            <a:r>
              <a:rPr lang="en-US" dirty="0" smtClean="0">
                <a:solidFill>
                  <a:srgbClr val="FF0000"/>
                </a:solidFill>
                <a:sym typeface="Wingdings" pitchFamily="2" charset="2"/>
              </a:rPr>
              <a:t> tin</a:t>
            </a:r>
            <a:endParaRPr lang="en-US" dirty="0">
              <a:sym typeface="Wingdings" pitchFamily="2" charset="2"/>
            </a:endParaRPr>
          </a:p>
          <a:p>
            <a:endParaRPr lang="en-US" dirty="0"/>
          </a:p>
        </p:txBody>
      </p:sp>
    </p:spTree>
    <p:extLst>
      <p:ext uri="{BB962C8B-B14F-4D97-AF65-F5344CB8AC3E}">
        <p14:creationId xmlns:p14="http://schemas.microsoft.com/office/powerpoint/2010/main" val="42463676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Mô</a:t>
            </a:r>
            <a:r>
              <a:rPr lang="en-US" dirty="0" smtClean="0"/>
              <a:t> </a:t>
            </a:r>
            <a:r>
              <a:rPr lang="en-US" dirty="0" err="1" smtClean="0"/>
              <a:t>hình</a:t>
            </a:r>
            <a:r>
              <a:rPr lang="en-US" dirty="0" smtClean="0"/>
              <a:t> PDCA</a:t>
            </a:r>
            <a:endParaRPr lang="en-US" dirty="0"/>
          </a:p>
        </p:txBody>
      </p:sp>
      <p:sp>
        <p:nvSpPr>
          <p:cNvPr id="3" name="Content Placeholder 2"/>
          <p:cNvSpPr>
            <a:spLocks noGrp="1"/>
          </p:cNvSpPr>
          <p:nvPr>
            <p:ph sz="quarter" idx="1"/>
          </p:nvPr>
        </p:nvSpPr>
        <p:spPr>
          <a:xfrm>
            <a:off x="457200" y="1600200"/>
            <a:ext cx="7467600" cy="1600200"/>
          </a:xfrm>
        </p:spPr>
        <p:txBody>
          <a:bodyPr>
            <a:normAutofit/>
          </a:bodyPr>
          <a:lstStyle/>
          <a:p>
            <a:r>
              <a:rPr lang="en-GB" sz="2800" b="1" dirty="0">
                <a:solidFill>
                  <a:srgbClr val="FF0000"/>
                </a:solidFill>
              </a:rPr>
              <a:t>Check</a:t>
            </a:r>
            <a:r>
              <a:rPr lang="en-GB" sz="2800" dirty="0"/>
              <a:t> </a:t>
            </a:r>
            <a:r>
              <a:rPr lang="en-GB" sz="2800" dirty="0" smtClean="0"/>
              <a:t>(</a:t>
            </a:r>
            <a:r>
              <a:rPr lang="en-GB" sz="2800" dirty="0" err="1" smtClean="0"/>
              <a:t>giám</a:t>
            </a:r>
            <a:r>
              <a:rPr lang="en-GB" sz="2800" dirty="0" smtClean="0"/>
              <a:t> </a:t>
            </a:r>
            <a:r>
              <a:rPr lang="en-GB" sz="2800" dirty="0" err="1" smtClean="0"/>
              <a:t>sát</a:t>
            </a:r>
            <a:r>
              <a:rPr lang="en-GB" sz="2800" dirty="0" smtClean="0"/>
              <a:t> </a:t>
            </a:r>
            <a:r>
              <a:rPr lang="en-GB" sz="2800" dirty="0" err="1" smtClean="0"/>
              <a:t>và</a:t>
            </a:r>
            <a:r>
              <a:rPr lang="en-GB" sz="2800" dirty="0" smtClean="0"/>
              <a:t> </a:t>
            </a:r>
            <a:r>
              <a:rPr lang="en-GB" sz="2800" dirty="0" err="1" smtClean="0"/>
              <a:t>đánh</a:t>
            </a:r>
            <a:r>
              <a:rPr lang="en-GB" sz="2800" dirty="0" smtClean="0"/>
              <a:t> </a:t>
            </a:r>
            <a:r>
              <a:rPr lang="en-GB" sz="2800" dirty="0" err="1" smtClean="0"/>
              <a:t>giá</a:t>
            </a:r>
            <a:r>
              <a:rPr lang="en-GB" sz="2800" dirty="0" smtClean="0"/>
              <a:t> </a:t>
            </a:r>
            <a:r>
              <a:rPr lang="en-GB" sz="2800" dirty="0" err="1" smtClean="0"/>
              <a:t>lại</a:t>
            </a:r>
            <a:r>
              <a:rPr lang="en-GB" sz="2800" dirty="0" smtClean="0"/>
              <a:t> ISMS)</a:t>
            </a:r>
            <a:endParaRPr lang="en-GB" sz="2800" dirty="0"/>
          </a:p>
          <a:p>
            <a:r>
              <a:rPr lang="en-GB" sz="2800" b="1" dirty="0" smtClean="0">
                <a:solidFill>
                  <a:srgbClr val="008000"/>
                </a:solidFill>
              </a:rPr>
              <a:t>Act</a:t>
            </a:r>
            <a:r>
              <a:rPr lang="en-GB" sz="2800" dirty="0" smtClean="0"/>
              <a:t> (</a:t>
            </a:r>
            <a:r>
              <a:rPr lang="en-GB" sz="2800" dirty="0" err="1" smtClean="0"/>
              <a:t>duy</a:t>
            </a:r>
            <a:r>
              <a:rPr lang="en-GB" sz="2800" dirty="0" smtClean="0"/>
              <a:t> </a:t>
            </a:r>
            <a:r>
              <a:rPr lang="en-GB" sz="2800" dirty="0" err="1" smtClean="0"/>
              <a:t>trì</a:t>
            </a:r>
            <a:r>
              <a:rPr lang="en-GB" sz="2800" dirty="0" smtClean="0"/>
              <a:t> </a:t>
            </a:r>
            <a:r>
              <a:rPr lang="en-GB" sz="2800" dirty="0" err="1" smtClean="0"/>
              <a:t>và</a:t>
            </a:r>
            <a:r>
              <a:rPr lang="en-GB" sz="2800" dirty="0" smtClean="0"/>
              <a:t> </a:t>
            </a:r>
            <a:r>
              <a:rPr lang="en-GB" sz="2800" dirty="0" err="1" smtClean="0"/>
              <a:t>cải</a:t>
            </a:r>
            <a:r>
              <a:rPr lang="en-GB" sz="2800" dirty="0" smtClean="0"/>
              <a:t> </a:t>
            </a:r>
            <a:r>
              <a:rPr lang="en-GB" sz="2800" dirty="0" err="1" smtClean="0"/>
              <a:t>tiến</a:t>
            </a:r>
            <a:r>
              <a:rPr lang="en-GB" sz="2800" dirty="0" smtClean="0"/>
              <a:t> ISMS)</a:t>
            </a:r>
            <a:r>
              <a:rPr lang="en-GB" sz="2800" dirty="0"/>
              <a:t>	</a:t>
            </a:r>
          </a:p>
        </p:txBody>
      </p:sp>
      <p:pic>
        <p:nvPicPr>
          <p:cNvPr id="4" name="Picture 4" descr="approac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41300" y="3048000"/>
            <a:ext cx="8450438" cy="3478212"/>
          </a:xfrm>
          <a:prstGeom prst="rect">
            <a:avLst/>
          </a:prstGeom>
        </p:spPr>
      </p:pic>
    </p:spTree>
    <p:extLst>
      <p:ext uri="{BB962C8B-B14F-4D97-AF65-F5344CB8AC3E}">
        <p14:creationId xmlns:p14="http://schemas.microsoft.com/office/powerpoint/2010/main" val="1571306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Mô</a:t>
            </a:r>
            <a:r>
              <a:rPr lang="en-US" dirty="0" smtClean="0"/>
              <a:t> </a:t>
            </a:r>
            <a:r>
              <a:rPr lang="en-US" dirty="0" err="1" smtClean="0"/>
              <a:t>hình</a:t>
            </a:r>
            <a:r>
              <a:rPr lang="en-US" dirty="0" smtClean="0"/>
              <a:t> PDCA</a:t>
            </a:r>
            <a:endParaRPr lang="en-US" dirty="0"/>
          </a:p>
        </p:txBody>
      </p:sp>
      <p:sp>
        <p:nvSpPr>
          <p:cNvPr id="3" name="Content Placeholder 2"/>
          <p:cNvSpPr>
            <a:spLocks noGrp="1"/>
          </p:cNvSpPr>
          <p:nvPr>
            <p:ph sz="quarter" idx="1"/>
          </p:nvPr>
        </p:nvSpPr>
        <p:spPr>
          <a:xfrm>
            <a:off x="457200" y="1600200"/>
            <a:ext cx="7467600" cy="1752600"/>
          </a:xfrm>
        </p:spPr>
        <p:txBody>
          <a:bodyPr>
            <a:normAutofit/>
          </a:bodyPr>
          <a:lstStyle/>
          <a:p>
            <a:r>
              <a:rPr lang="en-GB" sz="2800" b="1" dirty="0"/>
              <a:t>Plan</a:t>
            </a:r>
            <a:r>
              <a:rPr lang="en-GB" sz="2800" dirty="0"/>
              <a:t> </a:t>
            </a:r>
            <a:r>
              <a:rPr lang="en-GB" sz="2800" dirty="0" smtClean="0"/>
              <a:t>(</a:t>
            </a:r>
            <a:r>
              <a:rPr lang="en-GB" sz="2800" dirty="0" err="1" smtClean="0"/>
              <a:t>thiết</a:t>
            </a:r>
            <a:r>
              <a:rPr lang="en-GB" sz="2800" dirty="0" smtClean="0"/>
              <a:t> </a:t>
            </a:r>
            <a:r>
              <a:rPr lang="en-GB" sz="2800" dirty="0" err="1" smtClean="0"/>
              <a:t>lập</a:t>
            </a:r>
            <a:r>
              <a:rPr lang="en-GB" sz="2800" dirty="0" smtClean="0"/>
              <a:t> ISMS)</a:t>
            </a:r>
            <a:r>
              <a:rPr lang="en-GB" sz="2800" dirty="0"/>
              <a:t>	</a:t>
            </a:r>
          </a:p>
          <a:p>
            <a:r>
              <a:rPr lang="en-GB" sz="2800" b="1" dirty="0" smtClean="0"/>
              <a:t>Do</a:t>
            </a:r>
            <a:r>
              <a:rPr lang="en-GB" sz="2800" dirty="0" smtClean="0"/>
              <a:t> (</a:t>
            </a:r>
            <a:r>
              <a:rPr lang="en-GB" sz="2800" dirty="0" err="1" smtClean="0"/>
              <a:t>xây</a:t>
            </a:r>
            <a:r>
              <a:rPr lang="en-GB" sz="2800" dirty="0" smtClean="0"/>
              <a:t> </a:t>
            </a:r>
            <a:r>
              <a:rPr lang="en-GB" sz="2800" dirty="0" err="1" smtClean="0"/>
              <a:t>dựng</a:t>
            </a:r>
            <a:r>
              <a:rPr lang="en-GB" sz="2800" dirty="0" smtClean="0"/>
              <a:t> </a:t>
            </a:r>
            <a:r>
              <a:rPr lang="en-GB" sz="2800" dirty="0" err="1" smtClean="0"/>
              <a:t>và</a:t>
            </a:r>
            <a:r>
              <a:rPr lang="en-GB" sz="2800" dirty="0" smtClean="0"/>
              <a:t> </a:t>
            </a:r>
            <a:r>
              <a:rPr lang="en-GB" sz="2800" dirty="0" err="1" smtClean="0"/>
              <a:t>triển</a:t>
            </a:r>
            <a:r>
              <a:rPr lang="en-GB" sz="2800" dirty="0" smtClean="0"/>
              <a:t> </a:t>
            </a:r>
            <a:r>
              <a:rPr lang="en-GB" sz="2800" dirty="0" err="1" smtClean="0"/>
              <a:t>khai</a:t>
            </a:r>
            <a:r>
              <a:rPr lang="en-GB" sz="2800" dirty="0" smtClean="0"/>
              <a:t> ISMS)</a:t>
            </a:r>
            <a:endParaRPr lang="en-GB" sz="2800" dirty="0"/>
          </a:p>
        </p:txBody>
      </p:sp>
      <p:pic>
        <p:nvPicPr>
          <p:cNvPr id="4" name="Picture 4" descr="approac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41300" y="3048000"/>
            <a:ext cx="8450438" cy="3478212"/>
          </a:xfrm>
          <a:prstGeom prst="rect">
            <a:avLst/>
          </a:prstGeom>
        </p:spPr>
      </p:pic>
    </p:spTree>
    <p:extLst>
      <p:ext uri="{BB962C8B-B14F-4D97-AF65-F5344CB8AC3E}">
        <p14:creationId xmlns:p14="http://schemas.microsoft.com/office/powerpoint/2010/main" val="1335571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Tiêu</a:t>
            </a:r>
            <a:r>
              <a:rPr lang="en-US" dirty="0" smtClean="0"/>
              <a:t> </a:t>
            </a:r>
            <a:r>
              <a:rPr lang="en-US" dirty="0" err="1" smtClean="0"/>
              <a:t>chuẩn</a:t>
            </a:r>
            <a:r>
              <a:rPr lang="en-US" dirty="0" smtClean="0"/>
              <a:t> ISO2007-2013</a:t>
            </a:r>
            <a:endParaRPr lang="en-US" dirty="0"/>
          </a:p>
        </p:txBody>
      </p:sp>
      <p:sp>
        <p:nvSpPr>
          <p:cNvPr id="3" name="Content Placeholder 2"/>
          <p:cNvSpPr>
            <a:spLocks noGrp="1"/>
          </p:cNvSpPr>
          <p:nvPr>
            <p:ph sz="quarter" idx="1"/>
          </p:nvPr>
        </p:nvSpPr>
        <p:spPr/>
        <p:txBody>
          <a:bodyPr/>
          <a:lstStyle/>
          <a:p>
            <a:r>
              <a:rPr lang="en-US" dirty="0" err="1" smtClean="0"/>
              <a:t>Có</a:t>
            </a:r>
            <a:r>
              <a:rPr lang="en-US" dirty="0" smtClean="0"/>
              <a:t> </a:t>
            </a:r>
            <a:r>
              <a:rPr lang="en-US" dirty="0" err="1" smtClean="0"/>
              <a:t>hơn</a:t>
            </a:r>
            <a:r>
              <a:rPr lang="en-US" dirty="0" smtClean="0"/>
              <a:t> </a:t>
            </a:r>
            <a:r>
              <a:rPr lang="en-US" dirty="0"/>
              <a:t> </a:t>
            </a:r>
            <a:r>
              <a:rPr lang="en-US" dirty="0" smtClean="0"/>
              <a:t>114 </a:t>
            </a:r>
            <a:r>
              <a:rPr lang="en-US" dirty="0" err="1" smtClean="0"/>
              <a:t>mục</a:t>
            </a:r>
            <a:r>
              <a:rPr lang="en-US" dirty="0" smtClean="0"/>
              <a:t> </a:t>
            </a:r>
            <a:r>
              <a:rPr lang="en-US" dirty="0" err="1" smtClean="0"/>
              <a:t>quản</a:t>
            </a:r>
            <a:r>
              <a:rPr lang="en-US" dirty="0" smtClean="0"/>
              <a:t> </a:t>
            </a:r>
            <a:r>
              <a:rPr lang="en-US" dirty="0" err="1" smtClean="0"/>
              <a:t>lý</a:t>
            </a:r>
            <a:r>
              <a:rPr lang="en-US" dirty="0" smtClean="0"/>
              <a:t> </a:t>
            </a:r>
            <a:r>
              <a:rPr lang="en-US" dirty="0" err="1" smtClean="0"/>
              <a:t>trong</a:t>
            </a:r>
            <a:r>
              <a:rPr lang="en-US" dirty="0" smtClean="0"/>
              <a:t> </a:t>
            </a:r>
            <a:r>
              <a:rPr lang="en-US" dirty="0" err="1" smtClean="0"/>
              <a:t>hơn</a:t>
            </a:r>
            <a:r>
              <a:rPr lang="en-US" dirty="0" smtClean="0"/>
              <a:t> 14 </a:t>
            </a:r>
            <a:r>
              <a:rPr lang="en-US" dirty="0" err="1" smtClean="0"/>
              <a:t>danh</a:t>
            </a:r>
            <a:r>
              <a:rPr lang="en-US" dirty="0" smtClean="0"/>
              <a:t> </a:t>
            </a:r>
            <a:r>
              <a:rPr lang="en-US" dirty="0" err="1" smtClean="0"/>
              <a:t>mục</a:t>
            </a:r>
            <a:r>
              <a:rPr lang="en-US" dirty="0" smtClean="0"/>
              <a:t> (so </a:t>
            </a:r>
            <a:r>
              <a:rPr lang="en-US" dirty="0" err="1" smtClean="0"/>
              <a:t>với</a:t>
            </a:r>
            <a:r>
              <a:rPr lang="en-US" dirty="0" smtClean="0"/>
              <a:t> 133 </a:t>
            </a:r>
            <a:r>
              <a:rPr lang="en-US" dirty="0" err="1" smtClean="0"/>
              <a:t>mục</a:t>
            </a:r>
            <a:r>
              <a:rPr lang="en-US" dirty="0" smtClean="0"/>
              <a:t> </a:t>
            </a:r>
            <a:r>
              <a:rPr lang="en-US" dirty="0" err="1" smtClean="0"/>
              <a:t>quản</a:t>
            </a:r>
            <a:r>
              <a:rPr lang="en-US" dirty="0" smtClean="0"/>
              <a:t> </a:t>
            </a:r>
            <a:r>
              <a:rPr lang="en-US" dirty="0" err="1" smtClean="0"/>
              <a:t>lý</a:t>
            </a:r>
            <a:r>
              <a:rPr lang="en-US" dirty="0" smtClean="0"/>
              <a:t> ở 11 </a:t>
            </a:r>
            <a:r>
              <a:rPr lang="en-US" dirty="0" err="1" smtClean="0"/>
              <a:t>danh</a:t>
            </a:r>
            <a:r>
              <a:rPr lang="en-US" dirty="0" smtClean="0"/>
              <a:t> </a:t>
            </a:r>
            <a:r>
              <a:rPr lang="en-US" dirty="0" err="1" smtClean="0"/>
              <a:t>mục</a:t>
            </a:r>
            <a:r>
              <a:rPr lang="en-US" dirty="0" smtClean="0"/>
              <a:t>)</a:t>
            </a:r>
          </a:p>
          <a:p>
            <a:r>
              <a:rPr lang="en-US" dirty="0" err="1" smtClean="0"/>
              <a:t>Mô</a:t>
            </a:r>
            <a:r>
              <a:rPr lang="en-US" dirty="0" smtClean="0"/>
              <a:t> </a:t>
            </a:r>
            <a:r>
              <a:rPr lang="en-US" dirty="0" err="1" smtClean="0"/>
              <a:t>hình</a:t>
            </a:r>
            <a:r>
              <a:rPr lang="en-US" dirty="0" smtClean="0"/>
              <a:t> PDCA </a:t>
            </a:r>
            <a:r>
              <a:rPr lang="en-US" dirty="0" err="1" smtClean="0"/>
              <a:t>không</a:t>
            </a:r>
            <a:r>
              <a:rPr lang="en-US" dirty="0" smtClean="0"/>
              <a:t> </a:t>
            </a:r>
            <a:r>
              <a:rPr lang="en-US" dirty="0" err="1" smtClean="0"/>
              <a:t>còn</a:t>
            </a:r>
            <a:r>
              <a:rPr lang="en-US" dirty="0" smtClean="0"/>
              <a:t> </a:t>
            </a:r>
            <a:r>
              <a:rPr lang="en-US" dirty="0" err="1" smtClean="0"/>
              <a:t>bắt</a:t>
            </a:r>
            <a:r>
              <a:rPr lang="en-US" dirty="0" smtClean="0"/>
              <a:t> </a:t>
            </a:r>
            <a:r>
              <a:rPr lang="en-US" dirty="0" err="1" smtClean="0"/>
              <a:t>buộc</a:t>
            </a:r>
            <a:endParaRPr lang="en-US" dirty="0"/>
          </a:p>
        </p:txBody>
      </p:sp>
      <p:pic>
        <p:nvPicPr>
          <p:cNvPr id="2050" name="Picture 2" descr="http://4.bp.blogspot.com/-Soa6r0VIVsw/UvIc5XFX_lI/AAAAAAAAAPo/5_VJpNFlIb4/s1600/ISO27001-2013-overview-requirement-2+60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3352800"/>
            <a:ext cx="5705475" cy="2152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69606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Tiêu</a:t>
            </a:r>
            <a:r>
              <a:rPr lang="en-US" dirty="0" smtClean="0"/>
              <a:t> </a:t>
            </a:r>
            <a:r>
              <a:rPr lang="en-US" dirty="0" err="1" smtClean="0"/>
              <a:t>chuẩn</a:t>
            </a:r>
            <a:r>
              <a:rPr lang="en-US" dirty="0" smtClean="0"/>
              <a:t> ISO 27000-2013</a:t>
            </a:r>
            <a:endParaRPr lang="en-US" dirty="0"/>
          </a:p>
        </p:txBody>
      </p:sp>
      <p:pic>
        <p:nvPicPr>
          <p:cNvPr id="3074" name="Picture 2" descr="http://www.information-security-governance.com/images/ISO27001_201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676400"/>
            <a:ext cx="7796784"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60582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Tiêu</a:t>
            </a:r>
            <a:r>
              <a:rPr lang="en-US" dirty="0" smtClean="0"/>
              <a:t> </a:t>
            </a:r>
            <a:r>
              <a:rPr lang="en-US" dirty="0" err="1" smtClean="0"/>
              <a:t>chuẩn</a:t>
            </a:r>
            <a:r>
              <a:rPr lang="en-US" dirty="0" smtClean="0"/>
              <a:t> ISO 27000-2013</a:t>
            </a:r>
            <a:endParaRPr lang="en-US" dirty="0"/>
          </a:p>
        </p:txBody>
      </p:sp>
      <p:pic>
        <p:nvPicPr>
          <p:cNvPr id="1026" name="Picture 2" descr="http://www.acisonline.net/wp-content/uploads/2013/11/Management-System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447800"/>
            <a:ext cx="6976100" cy="5295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36273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Một</a:t>
            </a:r>
            <a:r>
              <a:rPr lang="en-US" dirty="0" smtClean="0"/>
              <a:t> </a:t>
            </a:r>
            <a:r>
              <a:rPr lang="en-US" dirty="0" err="1" smtClean="0"/>
              <a:t>vài</a:t>
            </a:r>
            <a:r>
              <a:rPr lang="en-US" dirty="0" smtClean="0"/>
              <a:t> </a:t>
            </a:r>
            <a:r>
              <a:rPr lang="en-US" dirty="0" err="1" smtClean="0"/>
              <a:t>câu</a:t>
            </a:r>
            <a:r>
              <a:rPr lang="en-US" dirty="0" smtClean="0"/>
              <a:t> </a:t>
            </a:r>
            <a:r>
              <a:rPr lang="en-US" dirty="0" err="1" smtClean="0"/>
              <a:t>hỏi</a:t>
            </a:r>
            <a:r>
              <a:rPr lang="en-US" dirty="0" smtClean="0"/>
              <a:t> ISMS</a:t>
            </a:r>
            <a:endParaRPr lang="en-US" dirty="0"/>
          </a:p>
        </p:txBody>
      </p:sp>
      <p:sp>
        <p:nvSpPr>
          <p:cNvPr id="3" name="Content Placeholder 2"/>
          <p:cNvSpPr>
            <a:spLocks noGrp="1"/>
          </p:cNvSpPr>
          <p:nvPr>
            <p:ph sz="quarter" idx="1"/>
          </p:nvPr>
        </p:nvSpPr>
        <p:spPr/>
        <p:txBody>
          <a:bodyPr/>
          <a:lstStyle/>
          <a:p>
            <a:pPr fontAlgn="t"/>
            <a:r>
              <a:rPr lang="en-GB" dirty="0"/>
              <a:t>To ensure compliance with ISMS, it is the responsibility of each staff member to </a:t>
            </a:r>
            <a:endParaRPr lang="en-US" dirty="0"/>
          </a:p>
          <a:p>
            <a:pPr lvl="1" fontAlgn="t"/>
            <a:r>
              <a:rPr lang="en-GB" dirty="0"/>
              <a:t>A1. Follow instruction of managers </a:t>
            </a:r>
            <a:endParaRPr lang="en-US" dirty="0"/>
          </a:p>
          <a:p>
            <a:pPr lvl="1" fontAlgn="t"/>
            <a:r>
              <a:rPr lang="en-GB" dirty="0"/>
              <a:t>A2. Follow ISMS policies and procedures</a:t>
            </a:r>
            <a:endParaRPr lang="en-US" dirty="0"/>
          </a:p>
          <a:p>
            <a:pPr lvl="1" fontAlgn="t"/>
            <a:r>
              <a:rPr lang="en-GB" dirty="0"/>
              <a:t>A3. Follow instruction of Admin </a:t>
            </a:r>
            <a:r>
              <a:rPr lang="en-GB" dirty="0" err="1"/>
              <a:t>Dept</a:t>
            </a:r>
            <a:endParaRPr lang="en-US" dirty="0"/>
          </a:p>
          <a:p>
            <a:pPr lvl="1" fontAlgn="t"/>
            <a:r>
              <a:rPr lang="en-GB" dirty="0"/>
              <a:t>A4. Follow best practices for IT Security found on Internet.</a:t>
            </a:r>
            <a:endParaRPr lang="en-US" dirty="0"/>
          </a:p>
          <a:p>
            <a:endParaRPr lang="en-US" dirty="0"/>
          </a:p>
        </p:txBody>
      </p:sp>
      <p:pic>
        <p:nvPicPr>
          <p:cNvPr id="4" name="Picture 4" descr="K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4114800"/>
            <a:ext cx="2393950" cy="1673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131786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Một</a:t>
            </a:r>
            <a:r>
              <a:rPr lang="en-US" dirty="0"/>
              <a:t> </a:t>
            </a:r>
            <a:r>
              <a:rPr lang="en-US" dirty="0" err="1"/>
              <a:t>vài</a:t>
            </a:r>
            <a:r>
              <a:rPr lang="en-US" dirty="0"/>
              <a:t> </a:t>
            </a:r>
            <a:r>
              <a:rPr lang="en-US" dirty="0" err="1"/>
              <a:t>câu</a:t>
            </a:r>
            <a:r>
              <a:rPr lang="en-US" dirty="0"/>
              <a:t> </a:t>
            </a:r>
            <a:r>
              <a:rPr lang="en-US" dirty="0" err="1"/>
              <a:t>hỏi</a:t>
            </a:r>
            <a:r>
              <a:rPr lang="en-US" dirty="0"/>
              <a:t> ISMS</a:t>
            </a:r>
          </a:p>
        </p:txBody>
      </p:sp>
      <p:sp>
        <p:nvSpPr>
          <p:cNvPr id="3" name="Content Placeholder 2"/>
          <p:cNvSpPr>
            <a:spLocks noGrp="1"/>
          </p:cNvSpPr>
          <p:nvPr>
            <p:ph sz="quarter" idx="1"/>
          </p:nvPr>
        </p:nvSpPr>
        <p:spPr/>
        <p:txBody>
          <a:bodyPr/>
          <a:lstStyle/>
          <a:p>
            <a:pPr fontAlgn="t"/>
            <a:r>
              <a:rPr lang="en-GB" dirty="0"/>
              <a:t>Who has the right to change (grant or revoke) access rights to a project repository?</a:t>
            </a:r>
            <a:endParaRPr lang="en-US" dirty="0"/>
          </a:p>
          <a:p>
            <a:pPr lvl="1" fontAlgn="t"/>
            <a:r>
              <a:rPr lang="en-GB" dirty="0"/>
              <a:t>A1. Project Manager.</a:t>
            </a:r>
            <a:endParaRPr lang="en-US" dirty="0"/>
          </a:p>
          <a:p>
            <a:pPr lvl="1" fontAlgn="t"/>
            <a:r>
              <a:rPr lang="en-GB" dirty="0"/>
              <a:t>A2. Delivery Manager.</a:t>
            </a:r>
            <a:endParaRPr lang="en-US" dirty="0"/>
          </a:p>
          <a:p>
            <a:pPr lvl="1" fontAlgn="t"/>
            <a:r>
              <a:rPr lang="en-GB" dirty="0"/>
              <a:t>A3. IT Dept.</a:t>
            </a:r>
            <a:endParaRPr lang="en-US" dirty="0"/>
          </a:p>
          <a:p>
            <a:pPr lvl="1" fontAlgn="t"/>
            <a:r>
              <a:rPr lang="en-GB" dirty="0"/>
              <a:t>A4. Repository Owner.</a:t>
            </a:r>
            <a:endParaRPr lang="en-US" dirty="0"/>
          </a:p>
          <a:p>
            <a:endParaRPr lang="en-US" dirty="0"/>
          </a:p>
        </p:txBody>
      </p:sp>
      <p:pic>
        <p:nvPicPr>
          <p:cNvPr id="4" name="Picture 4" descr="Management Boar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5000" y="4267200"/>
            <a:ext cx="1919288" cy="1436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9685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Một</a:t>
            </a:r>
            <a:r>
              <a:rPr lang="en-US" dirty="0"/>
              <a:t> </a:t>
            </a:r>
            <a:r>
              <a:rPr lang="en-US" dirty="0" err="1"/>
              <a:t>vài</a:t>
            </a:r>
            <a:r>
              <a:rPr lang="en-US" dirty="0"/>
              <a:t> </a:t>
            </a:r>
            <a:r>
              <a:rPr lang="en-US" dirty="0" err="1"/>
              <a:t>câu</a:t>
            </a:r>
            <a:r>
              <a:rPr lang="en-US" dirty="0"/>
              <a:t> </a:t>
            </a:r>
            <a:r>
              <a:rPr lang="en-US" dirty="0" err="1"/>
              <a:t>hỏi</a:t>
            </a:r>
            <a:r>
              <a:rPr lang="en-US" dirty="0"/>
              <a:t> ISMS</a:t>
            </a:r>
          </a:p>
        </p:txBody>
      </p:sp>
      <p:sp>
        <p:nvSpPr>
          <p:cNvPr id="3" name="Content Placeholder 2"/>
          <p:cNvSpPr>
            <a:spLocks noGrp="1"/>
          </p:cNvSpPr>
          <p:nvPr>
            <p:ph sz="quarter" idx="1"/>
          </p:nvPr>
        </p:nvSpPr>
        <p:spPr/>
        <p:txBody>
          <a:bodyPr/>
          <a:lstStyle/>
          <a:p>
            <a:pPr fontAlgn="t"/>
            <a:r>
              <a:rPr lang="en-US" b="1" i="1" dirty="0"/>
              <a:t> </a:t>
            </a:r>
            <a:r>
              <a:rPr lang="en-GB" dirty="0"/>
              <a:t>When </a:t>
            </a:r>
            <a:r>
              <a:rPr lang="en-GB" b="1" dirty="0"/>
              <a:t>project’s devices</a:t>
            </a:r>
            <a:r>
              <a:rPr lang="en-GB" dirty="0"/>
              <a:t> successful accessed to wireless network, they will be able to access:</a:t>
            </a:r>
            <a:endParaRPr lang="en-US" dirty="0"/>
          </a:p>
          <a:p>
            <a:pPr lvl="1" fontAlgn="t"/>
            <a:r>
              <a:rPr lang="en-GB" dirty="0"/>
              <a:t>A1. Internet</a:t>
            </a:r>
            <a:endParaRPr lang="en-US" dirty="0"/>
          </a:p>
          <a:p>
            <a:pPr lvl="1" fontAlgn="t"/>
            <a:r>
              <a:rPr lang="en-GB" dirty="0"/>
              <a:t>A2. </a:t>
            </a:r>
            <a:r>
              <a:rPr lang="en-GB" dirty="0" smtClean="0"/>
              <a:t>Local </a:t>
            </a:r>
            <a:r>
              <a:rPr lang="en-GB" dirty="0"/>
              <a:t>Network</a:t>
            </a:r>
            <a:endParaRPr lang="en-US" dirty="0"/>
          </a:p>
          <a:p>
            <a:pPr lvl="1" fontAlgn="t"/>
            <a:r>
              <a:rPr lang="en-GB" dirty="0"/>
              <a:t>A3. Project’s network</a:t>
            </a:r>
            <a:endParaRPr lang="en-US" dirty="0"/>
          </a:p>
          <a:p>
            <a:endParaRPr lang="en-US" dirty="0"/>
          </a:p>
        </p:txBody>
      </p:sp>
      <p:pic>
        <p:nvPicPr>
          <p:cNvPr id="4" name="4 İçerik Yer Tutucusu" descr="evesdroping.jpg"/>
          <p:cNvPicPr>
            <a:picLocks noChangeAspect="1"/>
          </p:cNvPicPr>
          <p:nvPr/>
        </p:nvPicPr>
        <p:blipFill>
          <a:blip r:embed="rId2" cstate="print"/>
          <a:srcRect l="21428" t="6809" r="1429" b="20000"/>
          <a:stretch>
            <a:fillRect/>
          </a:stretch>
        </p:blipFill>
        <p:spPr>
          <a:xfrm>
            <a:off x="4520293" y="3124200"/>
            <a:ext cx="3453493" cy="3276600"/>
          </a:xfrm>
          <a:prstGeom prst="rect">
            <a:avLst/>
          </a:prstGeom>
        </p:spPr>
      </p:pic>
    </p:spTree>
    <p:extLst>
      <p:ext uri="{BB962C8B-B14F-4D97-AF65-F5344CB8AC3E}">
        <p14:creationId xmlns:p14="http://schemas.microsoft.com/office/powerpoint/2010/main" val="21128306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Khái</a:t>
            </a:r>
            <a:r>
              <a:rPr lang="en-US" dirty="0" smtClean="0"/>
              <a:t> </a:t>
            </a:r>
            <a:r>
              <a:rPr lang="en-US" dirty="0" err="1" smtClean="0"/>
              <a:t>niệm</a:t>
            </a:r>
            <a:r>
              <a:rPr lang="en-US" dirty="0" smtClean="0"/>
              <a:t> ISMS</a:t>
            </a:r>
            <a:endParaRPr lang="en-US" dirty="0"/>
          </a:p>
        </p:txBody>
      </p:sp>
      <p:sp>
        <p:nvSpPr>
          <p:cNvPr id="3" name="Content Placeholder 2"/>
          <p:cNvSpPr>
            <a:spLocks noGrp="1"/>
          </p:cNvSpPr>
          <p:nvPr>
            <p:ph sz="quarter" idx="1"/>
          </p:nvPr>
        </p:nvSpPr>
        <p:spPr>
          <a:xfrm>
            <a:off x="457200" y="1600200"/>
            <a:ext cx="6400800" cy="3657600"/>
          </a:xfrm>
        </p:spPr>
        <p:txBody>
          <a:bodyPr/>
          <a:lstStyle/>
          <a:p>
            <a:r>
              <a:rPr lang="en-US" dirty="0" err="1" smtClean="0"/>
              <a:t>Khái</a:t>
            </a:r>
            <a:r>
              <a:rPr lang="en-US" dirty="0" smtClean="0"/>
              <a:t> </a:t>
            </a:r>
            <a:r>
              <a:rPr lang="en-US" dirty="0" err="1" smtClean="0"/>
              <a:t>niệm</a:t>
            </a:r>
            <a:r>
              <a:rPr lang="en-US" dirty="0" smtClean="0"/>
              <a:t> </a:t>
            </a:r>
            <a:r>
              <a:rPr lang="en-US" dirty="0" err="1" smtClean="0"/>
              <a:t>về</a:t>
            </a:r>
            <a:r>
              <a:rPr lang="en-US" dirty="0" smtClean="0"/>
              <a:t> </a:t>
            </a:r>
            <a:r>
              <a:rPr lang="en-US" dirty="0" err="1" smtClean="0"/>
              <a:t>thông</a:t>
            </a:r>
            <a:r>
              <a:rPr lang="en-US" dirty="0" smtClean="0"/>
              <a:t> tin</a:t>
            </a:r>
          </a:p>
          <a:p>
            <a:pPr lvl="1"/>
            <a:r>
              <a:rPr lang="en-US" dirty="0" err="1" smtClean="0"/>
              <a:t>Là</a:t>
            </a:r>
            <a:r>
              <a:rPr lang="en-US" dirty="0" smtClean="0"/>
              <a:t> </a:t>
            </a:r>
            <a:r>
              <a:rPr lang="en-US" dirty="0" err="1" smtClean="0"/>
              <a:t>một</a:t>
            </a:r>
            <a:r>
              <a:rPr lang="en-US" dirty="0" smtClean="0"/>
              <a:t> </a:t>
            </a:r>
            <a:r>
              <a:rPr lang="en-US" dirty="0" err="1" smtClean="0"/>
              <a:t>tài</a:t>
            </a:r>
            <a:r>
              <a:rPr lang="en-US" dirty="0" smtClean="0"/>
              <a:t> </a:t>
            </a:r>
            <a:r>
              <a:rPr lang="en-US" dirty="0" err="1" smtClean="0"/>
              <a:t>sản</a:t>
            </a:r>
            <a:r>
              <a:rPr lang="en-US" dirty="0" smtClean="0"/>
              <a:t> </a:t>
            </a:r>
            <a:r>
              <a:rPr lang="en-US" dirty="0" err="1" smtClean="0"/>
              <a:t>có</a:t>
            </a:r>
            <a:r>
              <a:rPr lang="en-US" dirty="0" smtClean="0"/>
              <a:t> </a:t>
            </a:r>
            <a:r>
              <a:rPr lang="en-US" dirty="0" err="1" smtClean="0"/>
              <a:t>giá</a:t>
            </a:r>
            <a:r>
              <a:rPr lang="en-US" dirty="0" smtClean="0"/>
              <a:t> </a:t>
            </a:r>
            <a:r>
              <a:rPr lang="en-US" dirty="0" err="1" smtClean="0"/>
              <a:t>trị</a:t>
            </a:r>
            <a:r>
              <a:rPr lang="en-US" dirty="0" smtClean="0"/>
              <a:t> </a:t>
            </a:r>
            <a:r>
              <a:rPr lang="en-US" dirty="0" err="1" smtClean="0"/>
              <a:t>đối</a:t>
            </a:r>
            <a:r>
              <a:rPr lang="en-US" dirty="0" smtClean="0"/>
              <a:t> </a:t>
            </a:r>
            <a:r>
              <a:rPr lang="en-US" dirty="0" err="1" smtClean="0"/>
              <a:t>với</a:t>
            </a:r>
            <a:r>
              <a:rPr lang="en-US" dirty="0" smtClean="0"/>
              <a:t> </a:t>
            </a:r>
            <a:r>
              <a:rPr lang="en-US" dirty="0" err="1" smtClean="0"/>
              <a:t>một</a:t>
            </a:r>
            <a:r>
              <a:rPr lang="en-US" dirty="0" smtClean="0"/>
              <a:t> </a:t>
            </a:r>
            <a:r>
              <a:rPr lang="en-US" dirty="0" err="1" smtClean="0"/>
              <a:t>tổ</a:t>
            </a:r>
            <a:r>
              <a:rPr lang="en-US" dirty="0" smtClean="0"/>
              <a:t> </a:t>
            </a:r>
            <a:r>
              <a:rPr lang="en-US" dirty="0" err="1" smtClean="0"/>
              <a:t>chức</a:t>
            </a:r>
            <a:endParaRPr lang="en-US" dirty="0" smtClean="0"/>
          </a:p>
          <a:p>
            <a:pPr lvl="1"/>
            <a:r>
              <a:rPr lang="en-US" dirty="0" err="1" smtClean="0"/>
              <a:t>Đối</a:t>
            </a:r>
            <a:r>
              <a:rPr lang="en-US" dirty="0" smtClean="0"/>
              <a:t> </a:t>
            </a:r>
            <a:r>
              <a:rPr lang="en-US" dirty="0" err="1" smtClean="0"/>
              <a:t>với</a:t>
            </a:r>
            <a:r>
              <a:rPr lang="en-US" dirty="0" smtClean="0"/>
              <a:t> </a:t>
            </a:r>
            <a:r>
              <a:rPr lang="en-US" dirty="0" err="1" smtClean="0"/>
              <a:t>tổ</a:t>
            </a:r>
            <a:r>
              <a:rPr lang="en-US" dirty="0" smtClean="0"/>
              <a:t> </a:t>
            </a:r>
            <a:r>
              <a:rPr lang="en-US" dirty="0" err="1" smtClean="0"/>
              <a:t>chức</a:t>
            </a:r>
            <a:r>
              <a:rPr lang="en-US" dirty="0" smtClean="0"/>
              <a:t>, </a:t>
            </a:r>
            <a:r>
              <a:rPr lang="en-US" dirty="0" err="1" smtClean="0"/>
              <a:t>thông</a:t>
            </a:r>
            <a:r>
              <a:rPr lang="en-US" dirty="0" smtClean="0"/>
              <a:t> tin </a:t>
            </a:r>
            <a:r>
              <a:rPr lang="en-US" dirty="0" err="1" smtClean="0"/>
              <a:t>quan</a:t>
            </a:r>
            <a:r>
              <a:rPr lang="en-US" dirty="0" smtClean="0"/>
              <a:t> </a:t>
            </a:r>
            <a:r>
              <a:rPr lang="en-US" dirty="0" err="1" smtClean="0"/>
              <a:t>trọng</a:t>
            </a:r>
            <a:r>
              <a:rPr lang="en-US" dirty="0" smtClean="0"/>
              <a:t> </a:t>
            </a:r>
            <a:r>
              <a:rPr lang="en-US" dirty="0" err="1" smtClean="0"/>
              <a:t>có</a:t>
            </a:r>
            <a:r>
              <a:rPr lang="en-US" dirty="0" smtClean="0"/>
              <a:t> </a:t>
            </a:r>
            <a:r>
              <a:rPr lang="en-US" dirty="0" err="1" smtClean="0"/>
              <a:t>thể</a:t>
            </a:r>
            <a:r>
              <a:rPr lang="en-US" dirty="0" smtClean="0"/>
              <a:t> </a:t>
            </a:r>
            <a:r>
              <a:rPr lang="en-US" dirty="0" err="1" smtClean="0"/>
              <a:t>là</a:t>
            </a:r>
            <a:endParaRPr lang="en-US" dirty="0" smtClean="0"/>
          </a:p>
          <a:p>
            <a:pPr lvl="2"/>
            <a:r>
              <a:rPr lang="en-US" dirty="0" err="1" smtClean="0"/>
              <a:t>Kế</a:t>
            </a:r>
            <a:r>
              <a:rPr lang="en-US" dirty="0" smtClean="0"/>
              <a:t> </a:t>
            </a:r>
            <a:r>
              <a:rPr lang="en-US" dirty="0" err="1" smtClean="0"/>
              <a:t>hoach</a:t>
            </a:r>
            <a:r>
              <a:rPr lang="en-US" dirty="0" smtClean="0"/>
              <a:t> </a:t>
            </a:r>
            <a:r>
              <a:rPr lang="en-US" dirty="0" err="1" smtClean="0"/>
              <a:t>doanh</a:t>
            </a:r>
            <a:r>
              <a:rPr lang="en-US" dirty="0" smtClean="0"/>
              <a:t> </a:t>
            </a:r>
            <a:r>
              <a:rPr lang="en-US" dirty="0" err="1" smtClean="0"/>
              <a:t>nghiệp</a:t>
            </a:r>
            <a:endParaRPr lang="tr-TR" dirty="0"/>
          </a:p>
          <a:p>
            <a:pPr lvl="2"/>
            <a:r>
              <a:rPr lang="en-US" dirty="0" err="1" smtClean="0"/>
              <a:t>Tài</a:t>
            </a:r>
            <a:r>
              <a:rPr lang="en-US" dirty="0" smtClean="0"/>
              <a:t> </a:t>
            </a:r>
            <a:r>
              <a:rPr lang="en-US" dirty="0" err="1" smtClean="0"/>
              <a:t>sản</a:t>
            </a:r>
            <a:r>
              <a:rPr lang="en-US" dirty="0" smtClean="0"/>
              <a:t> </a:t>
            </a:r>
            <a:r>
              <a:rPr lang="en-US" dirty="0" err="1" smtClean="0"/>
              <a:t>trí</a:t>
            </a:r>
            <a:r>
              <a:rPr lang="en-US" dirty="0" smtClean="0"/>
              <a:t> </a:t>
            </a:r>
            <a:r>
              <a:rPr lang="en-US" dirty="0" err="1" smtClean="0"/>
              <a:t>tuệ</a:t>
            </a:r>
            <a:r>
              <a:rPr lang="en-US" dirty="0"/>
              <a:t>.</a:t>
            </a:r>
            <a:endParaRPr lang="tr-TR" dirty="0"/>
          </a:p>
          <a:p>
            <a:pPr lvl="2"/>
            <a:r>
              <a:rPr lang="en-US" dirty="0" err="1" smtClean="0"/>
              <a:t>Thông</a:t>
            </a:r>
            <a:r>
              <a:rPr lang="en-US" dirty="0" smtClean="0"/>
              <a:t> tin </a:t>
            </a:r>
            <a:r>
              <a:rPr lang="en-US" dirty="0" err="1" smtClean="0"/>
              <a:t>về</a:t>
            </a:r>
            <a:r>
              <a:rPr lang="en-US" dirty="0" smtClean="0"/>
              <a:t> </a:t>
            </a:r>
            <a:r>
              <a:rPr lang="en-US" dirty="0" err="1" smtClean="0"/>
              <a:t>nghiệp</a:t>
            </a:r>
            <a:r>
              <a:rPr lang="en-US" dirty="0" smtClean="0"/>
              <a:t> </a:t>
            </a:r>
            <a:r>
              <a:rPr lang="en-US" dirty="0" err="1" smtClean="0"/>
              <a:t>vụ</a:t>
            </a:r>
            <a:endParaRPr lang="tr-TR" dirty="0"/>
          </a:p>
          <a:p>
            <a:pPr lvl="2"/>
            <a:r>
              <a:rPr lang="en-US" dirty="0" err="1" smtClean="0"/>
              <a:t>Thông</a:t>
            </a:r>
            <a:r>
              <a:rPr lang="en-US" dirty="0" smtClean="0"/>
              <a:t> tin </a:t>
            </a:r>
            <a:r>
              <a:rPr lang="en-US" dirty="0" err="1" smtClean="0"/>
              <a:t>nhân</a:t>
            </a:r>
            <a:r>
              <a:rPr lang="en-US" dirty="0" smtClean="0"/>
              <a:t> </a:t>
            </a:r>
            <a:r>
              <a:rPr lang="en-US" dirty="0" err="1" smtClean="0"/>
              <a:t>viên</a:t>
            </a:r>
            <a:endParaRPr lang="tr-TR" dirty="0"/>
          </a:p>
          <a:p>
            <a:pPr lvl="2"/>
            <a:r>
              <a:rPr lang="en-US" dirty="0" err="1" smtClean="0"/>
              <a:t>Thông</a:t>
            </a:r>
            <a:r>
              <a:rPr lang="en-US" dirty="0" smtClean="0"/>
              <a:t> tin </a:t>
            </a:r>
            <a:r>
              <a:rPr lang="en-US" dirty="0" err="1" smtClean="0"/>
              <a:t>khách</a:t>
            </a:r>
            <a:r>
              <a:rPr lang="en-US" dirty="0" smtClean="0"/>
              <a:t> </a:t>
            </a:r>
            <a:r>
              <a:rPr lang="en-US" dirty="0" err="1" smtClean="0"/>
              <a:t>hàng</a:t>
            </a:r>
            <a:endParaRPr lang="tr-TR" dirty="0"/>
          </a:p>
          <a:p>
            <a:pPr lvl="2"/>
            <a:r>
              <a:rPr lang="en-US" dirty="0" err="1" smtClean="0"/>
              <a:t>Bản</a:t>
            </a:r>
            <a:r>
              <a:rPr lang="en-US" dirty="0" smtClean="0"/>
              <a:t> </a:t>
            </a:r>
            <a:r>
              <a:rPr lang="en-US" dirty="0" err="1" smtClean="0"/>
              <a:t>báo</a:t>
            </a:r>
            <a:r>
              <a:rPr lang="en-US" dirty="0" smtClean="0"/>
              <a:t> </a:t>
            </a:r>
            <a:r>
              <a:rPr lang="en-US" dirty="0" err="1" smtClean="0"/>
              <a:t>cáo</a:t>
            </a:r>
            <a:r>
              <a:rPr lang="en-US" dirty="0" smtClean="0"/>
              <a:t> </a:t>
            </a:r>
            <a:r>
              <a:rPr lang="en-US" dirty="0" err="1" smtClean="0"/>
              <a:t>tài</a:t>
            </a:r>
            <a:r>
              <a:rPr lang="en-US" dirty="0" smtClean="0"/>
              <a:t> </a:t>
            </a:r>
            <a:r>
              <a:rPr lang="en-US" dirty="0" err="1" smtClean="0"/>
              <a:t>chính</a:t>
            </a:r>
            <a:endParaRPr lang="tr-TR" dirty="0"/>
          </a:p>
          <a:p>
            <a:pPr lvl="2"/>
            <a:endParaRPr lang="en-US" dirty="0" smtClean="0"/>
          </a:p>
        </p:txBody>
      </p:sp>
    </p:spTree>
    <p:extLst>
      <p:ext uri="{BB962C8B-B14F-4D97-AF65-F5344CB8AC3E}">
        <p14:creationId xmlns:p14="http://schemas.microsoft.com/office/powerpoint/2010/main" val="358456759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Câu</a:t>
            </a:r>
            <a:r>
              <a:rPr lang="en-US" dirty="0" smtClean="0"/>
              <a:t> </a:t>
            </a:r>
            <a:r>
              <a:rPr lang="en-US" dirty="0" err="1" smtClean="0"/>
              <a:t>hỏi</a:t>
            </a:r>
            <a:r>
              <a:rPr lang="en-US" dirty="0" smtClean="0"/>
              <a:t> ISMS</a:t>
            </a:r>
            <a:endParaRPr lang="en-US" dirty="0"/>
          </a:p>
        </p:txBody>
      </p:sp>
      <p:sp>
        <p:nvSpPr>
          <p:cNvPr id="3" name="Content Placeholder 2"/>
          <p:cNvSpPr>
            <a:spLocks noGrp="1"/>
          </p:cNvSpPr>
          <p:nvPr>
            <p:ph sz="quarter" idx="1"/>
          </p:nvPr>
        </p:nvSpPr>
        <p:spPr/>
        <p:txBody>
          <a:bodyPr/>
          <a:lstStyle/>
          <a:p>
            <a:r>
              <a:rPr lang="en-US" dirty="0" err="1" smtClean="0">
                <a:hlinkClick r:id="rId2" action="ppaction://hlinkfile"/>
              </a:rPr>
              <a:t>Câu</a:t>
            </a:r>
            <a:r>
              <a:rPr lang="en-US" dirty="0" smtClean="0">
                <a:hlinkClick r:id="rId2" action="ppaction://hlinkfile"/>
              </a:rPr>
              <a:t> </a:t>
            </a:r>
            <a:r>
              <a:rPr lang="en-US" dirty="0" err="1" smtClean="0">
                <a:hlinkClick r:id="rId2" action="ppaction://hlinkfile"/>
              </a:rPr>
              <a:t>hỏi</a:t>
            </a:r>
            <a:r>
              <a:rPr lang="en-US" dirty="0" smtClean="0">
                <a:hlinkClick r:id="rId2" action="ppaction://hlinkfile"/>
              </a:rPr>
              <a:t> </a:t>
            </a:r>
            <a:r>
              <a:rPr lang="en-US" dirty="0" err="1" smtClean="0">
                <a:hlinkClick r:id="rId2" action="ppaction://hlinkfile"/>
              </a:rPr>
              <a:t>kiểm</a:t>
            </a:r>
            <a:r>
              <a:rPr lang="en-US" dirty="0" smtClean="0">
                <a:hlinkClick r:id="rId2" action="ppaction://hlinkfile"/>
              </a:rPr>
              <a:t> </a:t>
            </a:r>
            <a:r>
              <a:rPr lang="en-US" dirty="0" err="1" smtClean="0">
                <a:hlinkClick r:id="rId2" action="ppaction://hlinkfile"/>
              </a:rPr>
              <a:t>tra</a:t>
            </a:r>
            <a:r>
              <a:rPr lang="en-US" dirty="0" smtClean="0">
                <a:hlinkClick r:id="rId2" action="ppaction://hlinkfile"/>
              </a:rPr>
              <a:t> </a:t>
            </a:r>
            <a:r>
              <a:rPr lang="en-US" dirty="0" err="1" smtClean="0">
                <a:hlinkClick r:id="rId2" action="ppaction://hlinkfile"/>
              </a:rPr>
              <a:t>trình</a:t>
            </a:r>
            <a:r>
              <a:rPr lang="en-US" dirty="0" smtClean="0">
                <a:hlinkClick r:id="rId2" action="ppaction://hlinkfile"/>
              </a:rPr>
              <a:t> </a:t>
            </a:r>
            <a:r>
              <a:rPr lang="en-US" dirty="0" err="1" smtClean="0">
                <a:hlinkClick r:id="rId2" action="ppaction://hlinkfile"/>
              </a:rPr>
              <a:t>độ</a:t>
            </a:r>
            <a:r>
              <a:rPr lang="en-US" dirty="0" smtClean="0">
                <a:hlinkClick r:id="rId2" action="ppaction://hlinkfile"/>
              </a:rPr>
              <a:t> </a:t>
            </a:r>
            <a:r>
              <a:rPr lang="en-US" dirty="0" err="1" smtClean="0">
                <a:hlinkClick r:id="rId2" action="ppaction://hlinkfile"/>
              </a:rPr>
              <a:t>nhân</a:t>
            </a:r>
            <a:r>
              <a:rPr lang="en-US" dirty="0" smtClean="0">
                <a:hlinkClick r:id="rId2" action="ppaction://hlinkfile"/>
              </a:rPr>
              <a:t> </a:t>
            </a:r>
            <a:r>
              <a:rPr lang="en-US" dirty="0" err="1" smtClean="0">
                <a:hlinkClick r:id="rId2" action="ppaction://hlinkfile"/>
              </a:rPr>
              <a:t>viên</a:t>
            </a:r>
            <a:r>
              <a:rPr lang="en-US" dirty="0" smtClean="0">
                <a:hlinkClick r:id="rId2" action="ppaction://hlinkfile"/>
              </a:rPr>
              <a:t> </a:t>
            </a:r>
            <a:r>
              <a:rPr lang="en-US" dirty="0" err="1" smtClean="0">
                <a:hlinkClick r:id="rId2" action="ppaction://hlinkfile"/>
              </a:rPr>
              <a:t>trong</a:t>
            </a:r>
            <a:r>
              <a:rPr lang="en-US" dirty="0" smtClean="0">
                <a:hlinkClick r:id="rId2" action="ppaction://hlinkfile"/>
              </a:rPr>
              <a:t> </a:t>
            </a:r>
            <a:r>
              <a:rPr lang="en-US" dirty="0" err="1" smtClean="0">
                <a:hlinkClick r:id="rId2" action="ppaction://hlinkfile"/>
              </a:rPr>
              <a:t>tổ</a:t>
            </a:r>
            <a:r>
              <a:rPr lang="en-US" dirty="0" smtClean="0">
                <a:hlinkClick r:id="rId2" action="ppaction://hlinkfile"/>
              </a:rPr>
              <a:t> </a:t>
            </a:r>
            <a:r>
              <a:rPr lang="en-US" dirty="0" err="1" smtClean="0">
                <a:hlinkClick r:id="rId2" action="ppaction://hlinkfile"/>
              </a:rPr>
              <a:t>chức</a:t>
            </a:r>
            <a:r>
              <a:rPr lang="en-US" dirty="0" smtClean="0">
                <a:hlinkClick r:id="rId2" action="ppaction://hlinkfile"/>
              </a:rPr>
              <a:t> </a:t>
            </a:r>
            <a:r>
              <a:rPr lang="en-US" dirty="0" err="1" smtClean="0">
                <a:hlinkClick r:id="rId2" action="ppaction://hlinkfile"/>
              </a:rPr>
              <a:t>có</a:t>
            </a:r>
            <a:r>
              <a:rPr lang="en-US" dirty="0" smtClean="0">
                <a:hlinkClick r:id="rId2" action="ppaction://hlinkfile"/>
              </a:rPr>
              <a:t> </a:t>
            </a:r>
            <a:r>
              <a:rPr lang="en-US" dirty="0" err="1" smtClean="0">
                <a:hlinkClick r:id="rId2" action="ppaction://hlinkfile"/>
              </a:rPr>
              <a:t>chứng</a:t>
            </a:r>
            <a:r>
              <a:rPr lang="en-US" dirty="0" smtClean="0">
                <a:hlinkClick r:id="rId2" action="ppaction://hlinkfile"/>
              </a:rPr>
              <a:t> </a:t>
            </a:r>
            <a:r>
              <a:rPr lang="en-US" dirty="0" err="1" smtClean="0">
                <a:hlinkClick r:id="rId2" action="ppaction://hlinkfile"/>
              </a:rPr>
              <a:t>chỉ</a:t>
            </a:r>
            <a:r>
              <a:rPr lang="en-US" dirty="0" smtClean="0">
                <a:hlinkClick r:id="rId2" action="ppaction://hlinkfile"/>
              </a:rPr>
              <a:t> ISMS</a:t>
            </a:r>
            <a:endParaRPr lang="en-US" dirty="0"/>
          </a:p>
        </p:txBody>
      </p:sp>
    </p:spTree>
    <p:extLst>
      <p:ext uri="{BB962C8B-B14F-4D97-AF65-F5344CB8AC3E}">
        <p14:creationId xmlns:p14="http://schemas.microsoft.com/office/powerpoint/2010/main" val="82163008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15962"/>
          </a:xfrm>
        </p:spPr>
        <p:txBody>
          <a:bodyPr/>
          <a:lstStyle/>
          <a:p>
            <a:r>
              <a:rPr lang="en-US" dirty="0" err="1" smtClean="0"/>
              <a:t>Kết</a:t>
            </a:r>
            <a:r>
              <a:rPr lang="en-US" dirty="0" smtClean="0"/>
              <a:t> </a:t>
            </a:r>
            <a:r>
              <a:rPr lang="en-US" dirty="0" err="1" smtClean="0"/>
              <a:t>luận</a:t>
            </a:r>
            <a:endParaRPr lang="en-US" dirty="0"/>
          </a:p>
        </p:txBody>
      </p:sp>
      <p:sp>
        <p:nvSpPr>
          <p:cNvPr id="3" name="Content Placeholder 2"/>
          <p:cNvSpPr>
            <a:spLocks noGrp="1"/>
          </p:cNvSpPr>
          <p:nvPr>
            <p:ph sz="quarter" idx="1"/>
          </p:nvPr>
        </p:nvSpPr>
        <p:spPr>
          <a:xfrm>
            <a:off x="457200" y="1600200"/>
            <a:ext cx="7467600" cy="3581400"/>
          </a:xfrm>
        </p:spPr>
        <p:txBody>
          <a:bodyPr/>
          <a:lstStyle/>
          <a:p>
            <a:r>
              <a:rPr lang="en-GB" dirty="0" err="1" smtClean="0"/>
              <a:t>Kế</a:t>
            </a:r>
            <a:r>
              <a:rPr lang="en-GB" dirty="0" smtClean="0"/>
              <a:t> </a:t>
            </a:r>
            <a:r>
              <a:rPr lang="en-GB" dirty="0" err="1" smtClean="0"/>
              <a:t>Hoạch</a:t>
            </a:r>
            <a:r>
              <a:rPr lang="en-GB" dirty="0" smtClean="0"/>
              <a:t> </a:t>
            </a:r>
            <a:r>
              <a:rPr lang="en-GB" dirty="0" err="1" smtClean="0"/>
              <a:t>Chiến</a:t>
            </a:r>
            <a:r>
              <a:rPr lang="en-GB" dirty="0" smtClean="0"/>
              <a:t> </a:t>
            </a:r>
            <a:r>
              <a:rPr lang="en-GB" dirty="0" err="1" smtClean="0"/>
              <a:t>Lược</a:t>
            </a:r>
            <a:r>
              <a:rPr lang="en-GB" dirty="0" smtClean="0"/>
              <a:t> </a:t>
            </a:r>
            <a:r>
              <a:rPr lang="en-GB" dirty="0" err="1" smtClean="0"/>
              <a:t>là</a:t>
            </a:r>
            <a:r>
              <a:rPr lang="en-GB" dirty="0" smtClean="0"/>
              <a:t> </a:t>
            </a:r>
            <a:r>
              <a:rPr lang="en-GB" dirty="0" err="1" smtClean="0"/>
              <a:t>một</a:t>
            </a:r>
            <a:r>
              <a:rPr lang="en-GB" dirty="0" smtClean="0"/>
              <a:t> </a:t>
            </a:r>
            <a:r>
              <a:rPr lang="en-GB" dirty="0" err="1" smtClean="0"/>
              <a:t>phần</a:t>
            </a:r>
            <a:r>
              <a:rPr lang="en-GB" dirty="0" smtClean="0"/>
              <a:t> </a:t>
            </a:r>
            <a:r>
              <a:rPr lang="en-GB" dirty="0" err="1" smtClean="0"/>
              <a:t>quan</a:t>
            </a:r>
            <a:r>
              <a:rPr lang="en-GB" dirty="0" smtClean="0"/>
              <a:t> </a:t>
            </a:r>
            <a:r>
              <a:rPr lang="en-GB" dirty="0" err="1" smtClean="0"/>
              <a:t>trọng</a:t>
            </a:r>
            <a:r>
              <a:rPr lang="en-GB" dirty="0" smtClean="0"/>
              <a:t> </a:t>
            </a:r>
            <a:r>
              <a:rPr lang="en-GB" dirty="0" err="1" smtClean="0"/>
              <a:t>của</a:t>
            </a:r>
            <a:r>
              <a:rPr lang="en-GB" dirty="0" smtClean="0"/>
              <a:t> </a:t>
            </a:r>
            <a:r>
              <a:rPr lang="en-GB" dirty="0" err="1" smtClean="0"/>
              <a:t>một</a:t>
            </a:r>
            <a:r>
              <a:rPr lang="en-GB" dirty="0" smtClean="0"/>
              <a:t> </a:t>
            </a:r>
            <a:r>
              <a:rPr lang="en-GB" dirty="0" err="1" smtClean="0"/>
              <a:t>tổ</a:t>
            </a:r>
            <a:r>
              <a:rPr lang="en-GB" dirty="0" smtClean="0"/>
              <a:t> </a:t>
            </a:r>
            <a:r>
              <a:rPr lang="en-GB" dirty="0" err="1" smtClean="0"/>
              <a:t>chức</a:t>
            </a:r>
            <a:endParaRPr lang="en-GB" dirty="0"/>
          </a:p>
          <a:p>
            <a:r>
              <a:rPr lang="en-GB" dirty="0" smtClean="0"/>
              <a:t>ISMS </a:t>
            </a:r>
            <a:r>
              <a:rPr lang="en-GB" dirty="0" err="1" smtClean="0"/>
              <a:t>tích</a:t>
            </a:r>
            <a:r>
              <a:rPr lang="en-GB" dirty="0" smtClean="0"/>
              <a:t> </a:t>
            </a:r>
            <a:r>
              <a:rPr lang="en-GB" dirty="0" err="1" smtClean="0"/>
              <a:t>hợp</a:t>
            </a:r>
            <a:r>
              <a:rPr lang="en-GB" dirty="0" smtClean="0"/>
              <a:t> </a:t>
            </a:r>
            <a:r>
              <a:rPr lang="en-GB" dirty="0" err="1" smtClean="0"/>
              <a:t>vào</a:t>
            </a:r>
            <a:r>
              <a:rPr lang="en-GB" dirty="0" smtClean="0"/>
              <a:t> </a:t>
            </a:r>
            <a:r>
              <a:rPr lang="en-GB" dirty="0" err="1" smtClean="0"/>
              <a:t>kế</a:t>
            </a:r>
            <a:r>
              <a:rPr lang="en-GB" dirty="0" smtClean="0"/>
              <a:t> </a:t>
            </a:r>
            <a:r>
              <a:rPr lang="en-GB" dirty="0" err="1" smtClean="0"/>
              <a:t>hoạch</a:t>
            </a:r>
            <a:r>
              <a:rPr lang="en-GB" dirty="0" smtClean="0"/>
              <a:t> </a:t>
            </a:r>
            <a:r>
              <a:rPr lang="en-GB" dirty="0" err="1" smtClean="0"/>
              <a:t>chiến</a:t>
            </a:r>
            <a:r>
              <a:rPr lang="en-GB" dirty="0" smtClean="0"/>
              <a:t> </a:t>
            </a:r>
            <a:r>
              <a:rPr lang="en-GB" dirty="0" err="1" smtClean="0"/>
              <a:t>lược</a:t>
            </a:r>
            <a:endParaRPr lang="en-GB" dirty="0"/>
          </a:p>
          <a:p>
            <a:r>
              <a:rPr lang="en-GB" dirty="0"/>
              <a:t>ISMS </a:t>
            </a:r>
            <a:r>
              <a:rPr lang="en-GB" dirty="0" err="1" smtClean="0"/>
              <a:t>là</a:t>
            </a:r>
            <a:r>
              <a:rPr lang="en-GB" dirty="0" smtClean="0"/>
              <a:t> </a:t>
            </a:r>
            <a:r>
              <a:rPr lang="en-GB" dirty="0" err="1" smtClean="0"/>
              <a:t>quá</a:t>
            </a:r>
            <a:r>
              <a:rPr lang="en-GB" dirty="0" smtClean="0"/>
              <a:t> </a:t>
            </a:r>
            <a:r>
              <a:rPr lang="en-GB" dirty="0" err="1" smtClean="0"/>
              <a:t>trình</a:t>
            </a:r>
            <a:r>
              <a:rPr lang="en-GB" dirty="0" smtClean="0"/>
              <a:t> </a:t>
            </a:r>
            <a:r>
              <a:rPr lang="en-GB" dirty="0" err="1" smtClean="0"/>
              <a:t>động</a:t>
            </a:r>
            <a:r>
              <a:rPr lang="en-GB" dirty="0" smtClean="0"/>
              <a:t> </a:t>
            </a:r>
            <a:r>
              <a:rPr lang="en-GB" dirty="0" err="1" smtClean="0"/>
              <a:t>và</a:t>
            </a:r>
            <a:r>
              <a:rPr lang="en-GB" dirty="0" smtClean="0"/>
              <a:t> </a:t>
            </a:r>
            <a:r>
              <a:rPr lang="en-GB" dirty="0" err="1" smtClean="0"/>
              <a:t>tự</a:t>
            </a:r>
            <a:r>
              <a:rPr lang="en-GB" dirty="0" smtClean="0"/>
              <a:t> </a:t>
            </a:r>
            <a:r>
              <a:rPr lang="en-GB" dirty="0" err="1" smtClean="0"/>
              <a:t>phát</a:t>
            </a:r>
            <a:r>
              <a:rPr lang="en-GB" dirty="0" smtClean="0"/>
              <a:t> </a:t>
            </a:r>
            <a:r>
              <a:rPr lang="en-GB" dirty="0" err="1" smtClean="0"/>
              <a:t>triển</a:t>
            </a:r>
            <a:r>
              <a:rPr lang="en-GB" dirty="0" smtClean="0"/>
              <a:t>(PDCA</a:t>
            </a:r>
            <a:r>
              <a:rPr lang="en-GB" dirty="0"/>
              <a:t>)</a:t>
            </a:r>
          </a:p>
          <a:p>
            <a:r>
              <a:rPr lang="en-GB" dirty="0"/>
              <a:t>ISMS </a:t>
            </a:r>
            <a:r>
              <a:rPr lang="en-GB" dirty="0" err="1" smtClean="0"/>
              <a:t>quan</a:t>
            </a:r>
            <a:r>
              <a:rPr lang="en-GB" dirty="0" smtClean="0"/>
              <a:t> </a:t>
            </a:r>
            <a:r>
              <a:rPr lang="en-GB" dirty="0" err="1" smtClean="0"/>
              <a:t>trọng</a:t>
            </a:r>
            <a:r>
              <a:rPr lang="en-GB" dirty="0" smtClean="0"/>
              <a:t> </a:t>
            </a:r>
            <a:r>
              <a:rPr lang="en-GB" dirty="0" err="1" smtClean="0"/>
              <a:t>đảm</a:t>
            </a:r>
            <a:r>
              <a:rPr lang="en-GB" dirty="0" smtClean="0"/>
              <a:t> </a:t>
            </a:r>
            <a:r>
              <a:rPr lang="en-GB" dirty="0" err="1" smtClean="0"/>
              <a:t>bảo</a:t>
            </a:r>
            <a:r>
              <a:rPr lang="en-GB" dirty="0" smtClean="0"/>
              <a:t> </a:t>
            </a:r>
            <a:r>
              <a:rPr lang="en-GB" dirty="0" err="1" smtClean="0"/>
              <a:t>tính</a:t>
            </a:r>
            <a:r>
              <a:rPr lang="en-GB" dirty="0" smtClean="0"/>
              <a:t> </a:t>
            </a:r>
            <a:r>
              <a:rPr lang="en-GB" dirty="0" err="1" smtClean="0"/>
              <a:t>ổn</a:t>
            </a:r>
            <a:r>
              <a:rPr lang="en-GB" dirty="0" smtClean="0"/>
              <a:t> </a:t>
            </a:r>
            <a:r>
              <a:rPr lang="en-GB" dirty="0" err="1" smtClean="0"/>
              <a:t>định</a:t>
            </a:r>
            <a:r>
              <a:rPr lang="en-GB" dirty="0" smtClean="0"/>
              <a:t> </a:t>
            </a:r>
            <a:r>
              <a:rPr lang="en-GB" dirty="0" err="1" smtClean="0"/>
              <a:t>doanh</a:t>
            </a:r>
            <a:r>
              <a:rPr lang="en-GB" dirty="0" smtClean="0"/>
              <a:t> </a:t>
            </a:r>
            <a:r>
              <a:rPr lang="en-GB" dirty="0" err="1" smtClean="0"/>
              <a:t>nghiệp</a:t>
            </a:r>
            <a:endParaRPr lang="en-GB" sz="2000" dirty="0"/>
          </a:p>
          <a:p>
            <a:r>
              <a:rPr lang="en-GB" dirty="0"/>
              <a:t>ISMS </a:t>
            </a:r>
            <a:r>
              <a:rPr lang="en-GB" dirty="0" err="1" smtClean="0"/>
              <a:t>phải</a:t>
            </a:r>
            <a:r>
              <a:rPr lang="en-GB" dirty="0" smtClean="0"/>
              <a:t> </a:t>
            </a:r>
            <a:r>
              <a:rPr lang="en-GB" dirty="0" err="1" smtClean="0"/>
              <a:t>được</a:t>
            </a:r>
            <a:r>
              <a:rPr lang="en-GB" dirty="0" smtClean="0"/>
              <a:t> </a:t>
            </a:r>
            <a:r>
              <a:rPr lang="en-GB" dirty="0" err="1" smtClean="0"/>
              <a:t>chấp</a:t>
            </a:r>
            <a:r>
              <a:rPr lang="en-GB" dirty="0" smtClean="0"/>
              <a:t> </a:t>
            </a:r>
            <a:r>
              <a:rPr lang="en-GB" dirty="0" err="1" smtClean="0"/>
              <a:t>thuận</a:t>
            </a:r>
            <a:r>
              <a:rPr lang="en-GB" dirty="0" smtClean="0"/>
              <a:t> </a:t>
            </a:r>
            <a:r>
              <a:rPr lang="en-GB" dirty="0" err="1" smtClean="0"/>
              <a:t>bởi</a:t>
            </a:r>
            <a:r>
              <a:rPr lang="en-GB" dirty="0" smtClean="0"/>
              <a:t> ban </a:t>
            </a:r>
            <a:r>
              <a:rPr lang="en-GB" dirty="0" err="1" smtClean="0"/>
              <a:t>quản</a:t>
            </a:r>
            <a:r>
              <a:rPr lang="en-GB" dirty="0" smtClean="0"/>
              <a:t> </a:t>
            </a:r>
            <a:r>
              <a:rPr lang="en-GB" dirty="0" err="1" smtClean="0"/>
              <a:t>trị</a:t>
            </a:r>
            <a:endParaRPr lang="en-GB" dirty="0"/>
          </a:p>
          <a:p>
            <a:pPr algn="ctr">
              <a:buNone/>
            </a:pPr>
            <a:r>
              <a:rPr lang="en-GB" dirty="0" smtClean="0"/>
              <a:t>Board </a:t>
            </a:r>
            <a:r>
              <a:rPr lang="en-GB" dirty="0"/>
              <a:t>+ Strategy + ISMS = </a:t>
            </a:r>
            <a:r>
              <a:rPr lang="en-GB" b="1" dirty="0" smtClean="0"/>
              <a:t>Protected</a:t>
            </a:r>
            <a:endParaRPr lang="en-GB" b="1" dirty="0"/>
          </a:p>
          <a:p>
            <a:endParaRPr lang="en-US" dirty="0"/>
          </a:p>
        </p:txBody>
      </p:sp>
      <p:pic>
        <p:nvPicPr>
          <p:cNvPr id="4" name="4 Resim" descr="networkSec.jpg"/>
          <p:cNvPicPr>
            <a:picLocks noChangeAspect="1"/>
          </p:cNvPicPr>
          <p:nvPr/>
        </p:nvPicPr>
        <p:blipFill>
          <a:blip r:embed="rId3" cstate="print"/>
          <a:stretch>
            <a:fillRect/>
          </a:stretch>
        </p:blipFill>
        <p:spPr>
          <a:xfrm>
            <a:off x="6248400" y="5086203"/>
            <a:ext cx="2314575" cy="1733697"/>
          </a:xfrm>
          <a:prstGeom prst="rect">
            <a:avLst/>
          </a:prstGeom>
        </p:spPr>
      </p:pic>
    </p:spTree>
    <p:extLst>
      <p:ext uri="{BB962C8B-B14F-4D97-AF65-F5344CB8AC3E}">
        <p14:creationId xmlns:p14="http://schemas.microsoft.com/office/powerpoint/2010/main" val="337285972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Câu</a:t>
            </a:r>
            <a:r>
              <a:rPr lang="en-US" dirty="0" smtClean="0"/>
              <a:t> </a:t>
            </a:r>
            <a:r>
              <a:rPr lang="en-US" dirty="0" err="1" smtClean="0"/>
              <a:t>hỏi</a:t>
            </a:r>
            <a:endParaRPr lang="en-US" dirty="0"/>
          </a:p>
        </p:txBody>
      </p:sp>
      <p:sp>
        <p:nvSpPr>
          <p:cNvPr id="3" name="Content Placeholder 2"/>
          <p:cNvSpPr>
            <a:spLocks noGrp="1"/>
          </p:cNvSpPr>
          <p:nvPr>
            <p:ph sz="quarter" idx="1"/>
          </p:nvPr>
        </p:nvSpPr>
        <p:spPr/>
        <p:txBody>
          <a:bodyPr/>
          <a:lstStyle/>
          <a:p>
            <a:endParaRPr lang="en-US" dirty="0"/>
          </a:p>
        </p:txBody>
      </p:sp>
    </p:spTree>
    <p:extLst>
      <p:ext uri="{BB962C8B-B14F-4D97-AF65-F5344CB8AC3E}">
        <p14:creationId xmlns:p14="http://schemas.microsoft.com/office/powerpoint/2010/main" val="1149012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Rủi</a:t>
            </a:r>
            <a:r>
              <a:rPr lang="en-US" dirty="0" smtClean="0"/>
              <a:t> </a:t>
            </a:r>
            <a:r>
              <a:rPr lang="en-US" dirty="0" err="1" smtClean="0"/>
              <a:t>ro</a:t>
            </a:r>
            <a:r>
              <a:rPr lang="en-US" dirty="0" smtClean="0"/>
              <a:t> </a:t>
            </a:r>
            <a:r>
              <a:rPr lang="en-US" dirty="0" err="1" smtClean="0"/>
              <a:t>thông</a:t>
            </a:r>
            <a:r>
              <a:rPr lang="en-US" dirty="0" smtClean="0"/>
              <a:t> tin</a:t>
            </a:r>
            <a:endParaRPr lang="en-US" dirty="0"/>
          </a:p>
        </p:txBody>
      </p:sp>
      <p:pic>
        <p:nvPicPr>
          <p:cNvPr id="6" name="Video-Introduction.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3400" y="1600199"/>
            <a:ext cx="7823198" cy="4400549"/>
          </a:xfrm>
          <a:prstGeom prst="rect">
            <a:avLst/>
          </a:prstGeom>
        </p:spPr>
      </p:pic>
    </p:spTree>
    <p:extLst>
      <p:ext uri="{BB962C8B-B14F-4D97-AF65-F5344CB8AC3E}">
        <p14:creationId xmlns:p14="http://schemas.microsoft.com/office/powerpoint/2010/main" val="16146147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Rủi</a:t>
            </a:r>
            <a:r>
              <a:rPr lang="en-US" dirty="0" smtClean="0"/>
              <a:t> </a:t>
            </a:r>
            <a:r>
              <a:rPr lang="en-US" dirty="0" err="1" smtClean="0"/>
              <a:t>ro</a:t>
            </a:r>
            <a:r>
              <a:rPr lang="en-US" dirty="0" smtClean="0"/>
              <a:t> </a:t>
            </a:r>
            <a:r>
              <a:rPr lang="en-US" dirty="0" err="1" smtClean="0"/>
              <a:t>thông</a:t>
            </a:r>
            <a:r>
              <a:rPr lang="en-US" dirty="0" smtClean="0"/>
              <a:t> tin</a:t>
            </a:r>
            <a:endParaRPr lang="en-US" dirty="0"/>
          </a:p>
        </p:txBody>
      </p:sp>
      <p:sp>
        <p:nvSpPr>
          <p:cNvPr id="3" name="Content Placeholder 2"/>
          <p:cNvSpPr>
            <a:spLocks noGrp="1"/>
          </p:cNvSpPr>
          <p:nvPr>
            <p:ph sz="quarter" idx="1"/>
          </p:nvPr>
        </p:nvSpPr>
        <p:spPr>
          <a:xfrm>
            <a:off x="457200" y="1600200"/>
            <a:ext cx="3810000" cy="4873752"/>
          </a:xfrm>
        </p:spPr>
        <p:txBody>
          <a:bodyPr>
            <a:normAutofit/>
          </a:bodyPr>
          <a:lstStyle/>
          <a:p>
            <a:pPr marL="434340" indent="-342900">
              <a:buSzPct val="120000"/>
              <a:buFontTx/>
              <a:buChar char="•"/>
            </a:pPr>
            <a:r>
              <a:rPr lang="en-US" sz="1800" dirty="0" err="1" smtClean="0"/>
              <a:t>Hệ</a:t>
            </a:r>
            <a:r>
              <a:rPr lang="en-US" sz="1800" dirty="0" smtClean="0"/>
              <a:t> </a:t>
            </a:r>
            <a:r>
              <a:rPr lang="en-US" sz="1800" dirty="0" err="1" smtClean="0"/>
              <a:t>thống</a:t>
            </a:r>
            <a:r>
              <a:rPr lang="en-US" sz="1800" dirty="0" smtClean="0"/>
              <a:t> </a:t>
            </a:r>
            <a:r>
              <a:rPr lang="en-US" sz="1800" dirty="0" err="1" smtClean="0"/>
              <a:t>ngừng</a:t>
            </a:r>
            <a:r>
              <a:rPr lang="en-US" sz="1800" dirty="0" smtClean="0"/>
              <a:t> </a:t>
            </a:r>
            <a:r>
              <a:rPr lang="en-US" sz="1800" dirty="0" err="1" smtClean="0"/>
              <a:t>sử</a:t>
            </a:r>
            <a:r>
              <a:rPr lang="en-US" sz="1800" dirty="0" smtClean="0"/>
              <a:t> </a:t>
            </a:r>
            <a:r>
              <a:rPr lang="en-US" sz="1800" dirty="0" err="1" smtClean="0"/>
              <a:t>dụng</a:t>
            </a:r>
            <a:endParaRPr lang="tr-TR" sz="1800" dirty="0"/>
          </a:p>
          <a:p>
            <a:pPr marL="434340" indent="-342900">
              <a:buSzPct val="120000"/>
              <a:buFontTx/>
              <a:buChar char="•"/>
            </a:pPr>
            <a:r>
              <a:rPr lang="en-US" sz="1800" dirty="0" err="1" smtClean="0"/>
              <a:t>Tấn</a:t>
            </a:r>
            <a:r>
              <a:rPr lang="en-US" sz="1800" dirty="0" smtClean="0"/>
              <a:t> </a:t>
            </a:r>
            <a:r>
              <a:rPr lang="en-US" sz="1800" dirty="0" err="1" smtClean="0"/>
              <a:t>công</a:t>
            </a:r>
            <a:r>
              <a:rPr lang="en-US" sz="1800" dirty="0" smtClean="0"/>
              <a:t> </a:t>
            </a:r>
            <a:r>
              <a:rPr lang="en-US" sz="1800" dirty="0" err="1" smtClean="0"/>
              <a:t>từ</a:t>
            </a:r>
            <a:r>
              <a:rPr lang="en-US" sz="1800" dirty="0" smtClean="0"/>
              <a:t> </a:t>
            </a:r>
            <a:r>
              <a:rPr lang="en-US" sz="1800" dirty="0" err="1" smtClean="0"/>
              <a:t>chối</a:t>
            </a:r>
            <a:r>
              <a:rPr lang="en-US" sz="1800" dirty="0" smtClean="0"/>
              <a:t> </a:t>
            </a:r>
            <a:r>
              <a:rPr lang="en-US" sz="1800" dirty="0" err="1" smtClean="0"/>
              <a:t>dịch</a:t>
            </a:r>
            <a:r>
              <a:rPr lang="en-US" sz="1800" dirty="0" smtClean="0"/>
              <a:t> </a:t>
            </a:r>
            <a:r>
              <a:rPr lang="en-US" sz="1800" dirty="0" err="1" smtClean="0"/>
              <a:t>vụ</a:t>
            </a:r>
            <a:endParaRPr lang="en-GB" sz="1800" dirty="0"/>
          </a:p>
          <a:p>
            <a:pPr marL="434340" indent="-342900">
              <a:buSzPct val="120000"/>
              <a:buFontTx/>
              <a:buChar char="•"/>
            </a:pPr>
            <a:r>
              <a:rPr lang="en-US" sz="1800" dirty="0" err="1" smtClean="0"/>
              <a:t>Sử</a:t>
            </a:r>
            <a:r>
              <a:rPr lang="en-US" sz="1800" dirty="0" smtClean="0"/>
              <a:t> </a:t>
            </a:r>
            <a:r>
              <a:rPr lang="en-US" sz="1800" dirty="0" err="1" smtClean="0"/>
              <a:t>dụng</a:t>
            </a:r>
            <a:r>
              <a:rPr lang="en-US" sz="1800" dirty="0" smtClean="0"/>
              <a:t> </a:t>
            </a:r>
            <a:r>
              <a:rPr lang="en-US" sz="1800" dirty="0" err="1" smtClean="0"/>
              <a:t>tài</a:t>
            </a:r>
            <a:r>
              <a:rPr lang="en-US" sz="1800" dirty="0" smtClean="0"/>
              <a:t> </a:t>
            </a:r>
            <a:r>
              <a:rPr lang="en-US" sz="1800" dirty="0" err="1" smtClean="0"/>
              <a:t>nguyên</a:t>
            </a:r>
            <a:r>
              <a:rPr lang="en-US" sz="1800" dirty="0" smtClean="0"/>
              <a:t> </a:t>
            </a:r>
            <a:r>
              <a:rPr lang="en-US" sz="1800" dirty="0" err="1" smtClean="0"/>
              <a:t>sai</a:t>
            </a:r>
            <a:r>
              <a:rPr lang="en-US" sz="1800" dirty="0" smtClean="0"/>
              <a:t> </a:t>
            </a:r>
            <a:r>
              <a:rPr lang="en-US" sz="1800" dirty="0" err="1" smtClean="0"/>
              <a:t>mục</a:t>
            </a:r>
            <a:r>
              <a:rPr lang="en-US" sz="1800" dirty="0" smtClean="0"/>
              <a:t> </a:t>
            </a:r>
            <a:r>
              <a:rPr lang="en-US" sz="1800" dirty="0" err="1" smtClean="0"/>
              <a:t>đích</a:t>
            </a:r>
            <a:endParaRPr lang="tr-TR" sz="1800" dirty="0"/>
          </a:p>
          <a:p>
            <a:pPr marL="925830" lvl="1" indent="-342900">
              <a:buSzPct val="120000"/>
              <a:buFontTx/>
              <a:buChar char="•"/>
            </a:pPr>
            <a:r>
              <a:rPr lang="tr-TR" sz="1800" dirty="0"/>
              <a:t>Internet/</a:t>
            </a:r>
            <a:r>
              <a:rPr lang="en-GB" sz="1800" dirty="0"/>
              <a:t>email /</a:t>
            </a:r>
            <a:r>
              <a:rPr lang="tr-TR" sz="1800" dirty="0"/>
              <a:t>telephone</a:t>
            </a:r>
          </a:p>
          <a:p>
            <a:pPr marL="434340" indent="-342900">
              <a:buSzPct val="120000"/>
              <a:buFontTx/>
              <a:buChar char="•"/>
            </a:pPr>
            <a:r>
              <a:rPr lang="en-US" sz="1800" dirty="0" err="1" smtClean="0"/>
              <a:t>Tổn</a:t>
            </a:r>
            <a:r>
              <a:rPr lang="en-US" sz="1800" dirty="0" smtClean="0"/>
              <a:t> </a:t>
            </a:r>
            <a:r>
              <a:rPr lang="en-US" sz="1800" dirty="0" err="1" smtClean="0"/>
              <a:t>hại</a:t>
            </a:r>
            <a:r>
              <a:rPr lang="en-US" sz="1800" dirty="0" smtClean="0"/>
              <a:t> </a:t>
            </a:r>
            <a:r>
              <a:rPr lang="en-US" sz="1800" dirty="0" err="1" smtClean="0"/>
              <a:t>danh</a:t>
            </a:r>
            <a:r>
              <a:rPr lang="en-US" sz="1800" dirty="0" smtClean="0"/>
              <a:t> </a:t>
            </a:r>
            <a:r>
              <a:rPr lang="en-US" sz="1800" dirty="0" err="1" smtClean="0"/>
              <a:t>tiếng</a:t>
            </a:r>
            <a:endParaRPr lang="en-GB" sz="1800" dirty="0"/>
          </a:p>
          <a:p>
            <a:pPr marL="434340" indent="-342900">
              <a:buSzPct val="120000"/>
              <a:buFontTx/>
              <a:buChar char="•"/>
            </a:pPr>
            <a:r>
              <a:rPr lang="en-US" sz="1800" dirty="0" err="1" smtClean="0"/>
              <a:t>Tình</a:t>
            </a:r>
            <a:r>
              <a:rPr lang="en-US" sz="1800" dirty="0" smtClean="0"/>
              <a:t> </a:t>
            </a:r>
            <a:r>
              <a:rPr lang="en-US" sz="1800" dirty="0" err="1" smtClean="0"/>
              <a:t>báo</a:t>
            </a:r>
            <a:r>
              <a:rPr lang="en-US" sz="1800" dirty="0" smtClean="0"/>
              <a:t> </a:t>
            </a:r>
            <a:r>
              <a:rPr lang="en-US" sz="1800" dirty="0" err="1" smtClean="0"/>
              <a:t>công</a:t>
            </a:r>
            <a:r>
              <a:rPr lang="en-US" sz="1800" dirty="0" smtClean="0"/>
              <a:t> </a:t>
            </a:r>
            <a:r>
              <a:rPr lang="en-US" sz="1800" dirty="0" err="1" smtClean="0"/>
              <a:t>nghiệp</a:t>
            </a:r>
            <a:endParaRPr lang="tr-TR" sz="1800" dirty="0"/>
          </a:p>
          <a:p>
            <a:pPr marL="434340" indent="-342900">
              <a:buSzPct val="120000"/>
              <a:buFontTx/>
              <a:buChar char="•"/>
            </a:pPr>
            <a:r>
              <a:rPr lang="en-US" sz="1800" dirty="0" err="1" smtClean="0"/>
              <a:t>Gian</a:t>
            </a:r>
            <a:r>
              <a:rPr lang="en-US" sz="1800" dirty="0" smtClean="0"/>
              <a:t> </a:t>
            </a:r>
            <a:r>
              <a:rPr lang="en-US" sz="1800" dirty="0" err="1" smtClean="0"/>
              <a:t>lận</a:t>
            </a:r>
            <a:r>
              <a:rPr lang="en-US" sz="1800" dirty="0" smtClean="0"/>
              <a:t> </a:t>
            </a:r>
            <a:r>
              <a:rPr lang="en-US" sz="1800" dirty="0" err="1" smtClean="0"/>
              <a:t>thông</a:t>
            </a:r>
            <a:r>
              <a:rPr lang="en-US" sz="1800" dirty="0" smtClean="0"/>
              <a:t> tin</a:t>
            </a:r>
            <a:endParaRPr lang="en-GB" sz="1800" dirty="0"/>
          </a:p>
          <a:p>
            <a:pPr marL="434340" indent="-342900">
              <a:buSzPct val="120000"/>
              <a:buFontTx/>
              <a:buChar char="•"/>
            </a:pPr>
            <a:r>
              <a:rPr lang="tr-TR" sz="1800" dirty="0"/>
              <a:t>V</a:t>
            </a:r>
            <a:r>
              <a:rPr lang="en-GB" sz="1800" dirty="0" err="1"/>
              <a:t>iruses</a:t>
            </a:r>
            <a:r>
              <a:rPr lang="en-GB" sz="1800" dirty="0"/>
              <a:t>/spy-ware </a:t>
            </a:r>
            <a:r>
              <a:rPr lang="en-GB" sz="1800" dirty="0" err="1"/>
              <a:t>etc</a:t>
            </a:r>
            <a:endParaRPr lang="en-GB" sz="1800" dirty="0"/>
          </a:p>
          <a:p>
            <a:pPr marL="434340" indent="-342900">
              <a:buSzPct val="120000"/>
              <a:buFontTx/>
              <a:buChar char="•"/>
            </a:pPr>
            <a:r>
              <a:rPr lang="en-US" sz="1800" dirty="0" err="1" smtClean="0"/>
              <a:t>Sử</a:t>
            </a:r>
            <a:r>
              <a:rPr lang="en-US" sz="1800" dirty="0" smtClean="0"/>
              <a:t> </a:t>
            </a:r>
            <a:r>
              <a:rPr lang="en-US" sz="1800" dirty="0" err="1" smtClean="0"/>
              <a:t>dụng</a:t>
            </a:r>
            <a:r>
              <a:rPr lang="en-US" sz="1800" dirty="0" smtClean="0"/>
              <a:t> </a:t>
            </a:r>
            <a:r>
              <a:rPr lang="en-US" sz="1800" dirty="0" err="1" smtClean="0"/>
              <a:t>phần</a:t>
            </a:r>
            <a:r>
              <a:rPr lang="en-US" sz="1800" dirty="0" smtClean="0"/>
              <a:t> </a:t>
            </a:r>
            <a:r>
              <a:rPr lang="en-US" sz="1800" dirty="0" err="1" smtClean="0"/>
              <a:t>mềm</a:t>
            </a:r>
            <a:r>
              <a:rPr lang="en-US" sz="1800" dirty="0" smtClean="0"/>
              <a:t> </a:t>
            </a:r>
            <a:r>
              <a:rPr lang="en-US" sz="1800" dirty="0" err="1" smtClean="0"/>
              <a:t>không</a:t>
            </a:r>
            <a:r>
              <a:rPr lang="en-US" sz="1800" dirty="0" smtClean="0"/>
              <a:t> </a:t>
            </a:r>
            <a:r>
              <a:rPr lang="en-US" sz="1800" dirty="0" err="1" smtClean="0"/>
              <a:t>hợp</a:t>
            </a:r>
            <a:r>
              <a:rPr lang="en-US" sz="1800" dirty="0" smtClean="0"/>
              <a:t> </a:t>
            </a:r>
            <a:r>
              <a:rPr lang="en-US" sz="1800" dirty="0" err="1" smtClean="0"/>
              <a:t>lệ</a:t>
            </a:r>
            <a:endParaRPr lang="en-GB" sz="1800" dirty="0"/>
          </a:p>
          <a:p>
            <a:pPr marL="0" indent="0">
              <a:buNone/>
            </a:pPr>
            <a:endParaRPr lang="en-US" sz="1800" dirty="0"/>
          </a:p>
        </p:txBody>
      </p:sp>
      <p:pic>
        <p:nvPicPr>
          <p:cNvPr id="4" name="4 İçerik Yer Tutucusu" descr="computer-security-criminal.jpg"/>
          <p:cNvPicPr>
            <a:picLocks noChangeAspect="1"/>
          </p:cNvPicPr>
          <p:nvPr/>
        </p:nvPicPr>
        <p:blipFill>
          <a:blip r:embed="rId3" cstate="print"/>
          <a:stretch>
            <a:fillRect/>
          </a:stretch>
        </p:blipFill>
        <p:spPr bwMode="auto">
          <a:xfrm>
            <a:off x="4876800" y="685800"/>
            <a:ext cx="3429000" cy="2275242"/>
          </a:xfrm>
          <a:prstGeom prst="rect">
            <a:avLst/>
          </a:prstGeom>
          <a:noFill/>
          <a:ln w="9525">
            <a:noFill/>
            <a:miter lim="800000"/>
            <a:headEnd/>
            <a:tailEnd/>
          </a:ln>
        </p:spPr>
      </p:pic>
      <p:pic>
        <p:nvPicPr>
          <p:cNvPr id="5" name="5 Resim" descr="compSecurity.jpg"/>
          <p:cNvPicPr>
            <a:picLocks noChangeAspect="1"/>
          </p:cNvPicPr>
          <p:nvPr/>
        </p:nvPicPr>
        <p:blipFill>
          <a:blip r:embed="rId4" cstate="print"/>
          <a:stretch>
            <a:fillRect/>
          </a:stretch>
        </p:blipFill>
        <p:spPr>
          <a:xfrm>
            <a:off x="5029200" y="3276600"/>
            <a:ext cx="3444390" cy="2819400"/>
          </a:xfrm>
          <a:prstGeom prst="rect">
            <a:avLst/>
          </a:prstGeom>
        </p:spPr>
      </p:pic>
    </p:spTree>
    <p:extLst>
      <p:ext uri="{BB962C8B-B14F-4D97-AF65-F5344CB8AC3E}">
        <p14:creationId xmlns:p14="http://schemas.microsoft.com/office/powerpoint/2010/main" val="10968006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Rủi</a:t>
            </a:r>
            <a:r>
              <a:rPr lang="en-US" dirty="0" smtClean="0"/>
              <a:t> </a:t>
            </a:r>
            <a:r>
              <a:rPr lang="en-US" dirty="0" err="1" smtClean="0"/>
              <a:t>ro</a:t>
            </a:r>
            <a:r>
              <a:rPr lang="en-US" dirty="0" smtClean="0"/>
              <a:t> </a:t>
            </a:r>
            <a:r>
              <a:rPr lang="en-US" dirty="0" err="1" smtClean="0"/>
              <a:t>thông</a:t>
            </a:r>
            <a:r>
              <a:rPr lang="en-US" dirty="0" smtClean="0"/>
              <a:t> tin</a:t>
            </a:r>
            <a:endParaRPr lang="en-US" dirty="0"/>
          </a:p>
        </p:txBody>
      </p:sp>
      <p:pic>
        <p:nvPicPr>
          <p:cNvPr id="18" name="4 İçerik Yer Tutucusu" descr="computer-and-network-security-hand.jpg"/>
          <p:cNvPicPr>
            <a:picLocks noGrp="1" noChangeAspect="1"/>
          </p:cNvPicPr>
          <p:nvPr/>
        </p:nvPicPr>
        <p:blipFill>
          <a:blip r:embed="rId3" cstate="print"/>
          <a:stretch>
            <a:fillRect/>
          </a:stretch>
        </p:blipFill>
        <p:spPr bwMode="auto">
          <a:xfrm>
            <a:off x="2209800" y="1676400"/>
            <a:ext cx="3657600" cy="3467100"/>
          </a:xfrm>
          <a:prstGeom prst="rect">
            <a:avLst/>
          </a:prstGeom>
          <a:noFill/>
          <a:ln w="9525">
            <a:noFill/>
            <a:miter lim="800000"/>
            <a:headEnd/>
            <a:tailEnd/>
          </a:ln>
        </p:spPr>
      </p:pic>
      <p:pic>
        <p:nvPicPr>
          <p:cNvPr id="19" name="6 Resim" descr="Viruses.jpg"/>
          <p:cNvPicPr>
            <a:picLocks noChangeAspect="1"/>
          </p:cNvPicPr>
          <p:nvPr/>
        </p:nvPicPr>
        <p:blipFill>
          <a:blip r:embed="rId4" cstate="print"/>
          <a:srcRect l="7408"/>
          <a:stretch>
            <a:fillRect/>
          </a:stretch>
        </p:blipFill>
        <p:spPr>
          <a:xfrm>
            <a:off x="533400" y="4551665"/>
            <a:ext cx="1905000" cy="2057400"/>
          </a:xfrm>
          <a:prstGeom prst="rect">
            <a:avLst/>
          </a:prstGeom>
        </p:spPr>
      </p:pic>
      <p:pic>
        <p:nvPicPr>
          <p:cNvPr id="20" name="7 Resim" descr="trojan.jpg"/>
          <p:cNvPicPr>
            <a:picLocks noChangeAspect="1"/>
          </p:cNvPicPr>
          <p:nvPr/>
        </p:nvPicPr>
        <p:blipFill>
          <a:blip r:embed="rId5" cstate="print"/>
          <a:srcRect l="21582"/>
          <a:stretch>
            <a:fillRect/>
          </a:stretch>
        </p:blipFill>
        <p:spPr>
          <a:xfrm>
            <a:off x="6019800" y="4836131"/>
            <a:ext cx="1752600" cy="1488469"/>
          </a:xfrm>
          <a:prstGeom prst="rect">
            <a:avLst/>
          </a:prstGeom>
        </p:spPr>
      </p:pic>
    </p:spTree>
    <p:extLst>
      <p:ext uri="{BB962C8B-B14F-4D97-AF65-F5344CB8AC3E}">
        <p14:creationId xmlns:p14="http://schemas.microsoft.com/office/powerpoint/2010/main" val="39695608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ISMS </a:t>
            </a:r>
            <a:endParaRPr lang="en-US" dirty="0"/>
          </a:p>
        </p:txBody>
      </p:sp>
      <p:sp>
        <p:nvSpPr>
          <p:cNvPr id="3" name="Content Placeholder 2"/>
          <p:cNvSpPr>
            <a:spLocks noGrp="1"/>
          </p:cNvSpPr>
          <p:nvPr>
            <p:ph sz="quarter" idx="1"/>
          </p:nvPr>
        </p:nvSpPr>
        <p:spPr>
          <a:xfrm>
            <a:off x="457200" y="1600200"/>
            <a:ext cx="3200400" cy="4873752"/>
          </a:xfrm>
        </p:spPr>
        <p:txBody>
          <a:bodyPr/>
          <a:lstStyle/>
          <a:p>
            <a:pPr marL="274320" lvl="1">
              <a:spcBef>
                <a:spcPts val="600"/>
              </a:spcBef>
              <a:buSzPct val="70000"/>
              <a:buFont typeface="Wingdings"/>
              <a:buChar char=""/>
            </a:pPr>
            <a:r>
              <a:rPr lang="en-GB" sz="2400" dirty="0" err="1" smtClean="0"/>
              <a:t>Là</a:t>
            </a:r>
            <a:r>
              <a:rPr lang="en-GB" sz="2400" dirty="0" smtClean="0"/>
              <a:t> </a:t>
            </a:r>
            <a:r>
              <a:rPr lang="en-GB" sz="2400" dirty="0" err="1" smtClean="0"/>
              <a:t>một</a:t>
            </a:r>
            <a:r>
              <a:rPr lang="en-GB" sz="2400" dirty="0" smtClean="0"/>
              <a:t> </a:t>
            </a:r>
            <a:r>
              <a:rPr lang="en-GB" sz="2400" dirty="0" err="1" smtClean="0"/>
              <a:t>khái</a:t>
            </a:r>
            <a:r>
              <a:rPr lang="en-GB" sz="2400" dirty="0" smtClean="0"/>
              <a:t> </a:t>
            </a:r>
            <a:r>
              <a:rPr lang="en-GB" sz="2400" dirty="0" err="1" smtClean="0"/>
              <a:t>niệm</a:t>
            </a:r>
            <a:r>
              <a:rPr lang="en-GB" sz="2400" dirty="0" smtClean="0"/>
              <a:t> </a:t>
            </a:r>
            <a:r>
              <a:rPr lang="en-GB" sz="2400" dirty="0" err="1" smtClean="0"/>
              <a:t>và</a:t>
            </a:r>
            <a:r>
              <a:rPr lang="en-GB" sz="2400" dirty="0" smtClean="0"/>
              <a:t> </a:t>
            </a:r>
            <a:r>
              <a:rPr lang="en-GB" sz="2400" dirty="0" err="1" smtClean="0"/>
              <a:t>phương</a:t>
            </a:r>
            <a:r>
              <a:rPr lang="en-GB" sz="2400" dirty="0" smtClean="0"/>
              <a:t> </a:t>
            </a:r>
            <a:r>
              <a:rPr lang="en-GB" sz="2400" dirty="0" err="1" smtClean="0"/>
              <a:t>pháp</a:t>
            </a:r>
            <a:r>
              <a:rPr lang="en-GB" sz="2400" dirty="0" smtClean="0"/>
              <a:t> </a:t>
            </a:r>
            <a:r>
              <a:rPr lang="en-GB" sz="2400" dirty="0" err="1" smtClean="0"/>
              <a:t>được</a:t>
            </a:r>
            <a:r>
              <a:rPr lang="en-GB" sz="2400" dirty="0" smtClean="0"/>
              <a:t> </a:t>
            </a:r>
            <a:r>
              <a:rPr lang="en-GB" sz="2400" dirty="0" err="1" smtClean="0"/>
              <a:t>đưa</a:t>
            </a:r>
            <a:r>
              <a:rPr lang="en-GB" sz="2400" dirty="0" smtClean="0"/>
              <a:t> </a:t>
            </a:r>
            <a:r>
              <a:rPr lang="en-GB" sz="2400" dirty="0" err="1" smtClean="0"/>
              <a:t>ra</a:t>
            </a:r>
            <a:r>
              <a:rPr lang="en-GB" sz="2400" dirty="0" smtClean="0"/>
              <a:t> </a:t>
            </a:r>
            <a:r>
              <a:rPr lang="en-GB" sz="2400" dirty="0" err="1" smtClean="0"/>
              <a:t>nhằm</a:t>
            </a:r>
            <a:r>
              <a:rPr lang="en-GB" sz="2400" dirty="0" smtClean="0"/>
              <a:t> </a:t>
            </a:r>
            <a:r>
              <a:rPr lang="en-GB" sz="2400" dirty="0" err="1" smtClean="0"/>
              <a:t>để</a:t>
            </a:r>
            <a:r>
              <a:rPr lang="en-GB" sz="2400" dirty="0" smtClean="0"/>
              <a:t> </a:t>
            </a:r>
            <a:r>
              <a:rPr lang="en-GB" sz="2400" dirty="0" err="1" smtClean="0"/>
              <a:t>một</a:t>
            </a:r>
            <a:r>
              <a:rPr lang="en-GB" sz="2400" dirty="0" smtClean="0"/>
              <a:t> </a:t>
            </a:r>
            <a:r>
              <a:rPr lang="en-GB" sz="2400" dirty="0" err="1" smtClean="0"/>
              <a:t>tổ</a:t>
            </a:r>
            <a:r>
              <a:rPr lang="en-GB" sz="2400" dirty="0" smtClean="0"/>
              <a:t> </a:t>
            </a:r>
            <a:r>
              <a:rPr lang="en-GB" sz="2400" dirty="0" err="1" smtClean="0"/>
              <a:t>chức</a:t>
            </a:r>
            <a:r>
              <a:rPr lang="en-GB" sz="2400" dirty="0" smtClean="0"/>
              <a:t> </a:t>
            </a:r>
            <a:r>
              <a:rPr lang="en-GB" sz="2400" dirty="0" err="1" smtClean="0"/>
              <a:t>nên</a:t>
            </a:r>
            <a:r>
              <a:rPr lang="en-GB" sz="2400" dirty="0" smtClean="0"/>
              <a:t> </a:t>
            </a:r>
            <a:r>
              <a:rPr lang="en-GB" sz="2400" dirty="0" err="1" smtClean="0"/>
              <a:t>bảo</a:t>
            </a:r>
            <a:r>
              <a:rPr lang="en-GB" sz="2400" dirty="0" smtClean="0"/>
              <a:t> </a:t>
            </a:r>
            <a:r>
              <a:rPr lang="en-GB" sz="2400" dirty="0" err="1" smtClean="0"/>
              <a:t>vệ</a:t>
            </a:r>
            <a:r>
              <a:rPr lang="en-GB" sz="2400" dirty="0" smtClean="0"/>
              <a:t> </a:t>
            </a:r>
            <a:r>
              <a:rPr lang="en-GB" sz="2400" dirty="0" err="1" smtClean="0"/>
              <a:t>tài</a:t>
            </a:r>
            <a:r>
              <a:rPr lang="en-GB" sz="2400" dirty="0" smtClean="0"/>
              <a:t> </a:t>
            </a:r>
            <a:r>
              <a:rPr lang="en-GB" sz="2400" dirty="0" err="1" smtClean="0"/>
              <a:t>sản</a:t>
            </a:r>
            <a:r>
              <a:rPr lang="en-GB" sz="2400" dirty="0" smtClean="0"/>
              <a:t> </a:t>
            </a:r>
            <a:r>
              <a:rPr lang="en-GB" sz="2400" dirty="0" err="1" smtClean="0"/>
              <a:t>và</a:t>
            </a:r>
            <a:r>
              <a:rPr lang="en-GB" sz="2400" dirty="0" smtClean="0"/>
              <a:t> </a:t>
            </a:r>
            <a:r>
              <a:rPr lang="en-GB" sz="2400" dirty="0" err="1" smtClean="0"/>
              <a:t>thông</a:t>
            </a:r>
            <a:r>
              <a:rPr lang="en-GB" sz="2400" dirty="0" smtClean="0"/>
              <a:t> tin </a:t>
            </a:r>
            <a:r>
              <a:rPr lang="en-GB" sz="2400" dirty="0" err="1" smtClean="0"/>
              <a:t>của</a:t>
            </a:r>
            <a:r>
              <a:rPr lang="en-GB" sz="2400" dirty="0" smtClean="0"/>
              <a:t> </a:t>
            </a:r>
            <a:r>
              <a:rPr lang="en-GB" sz="2400" dirty="0" err="1" smtClean="0"/>
              <a:t>tổ</a:t>
            </a:r>
            <a:r>
              <a:rPr lang="en-GB" sz="2400" dirty="0" smtClean="0"/>
              <a:t> </a:t>
            </a:r>
            <a:r>
              <a:rPr lang="en-GB" sz="2400" dirty="0" err="1" smtClean="0"/>
              <a:t>chức</a:t>
            </a:r>
            <a:r>
              <a:rPr lang="en-GB" sz="2400" dirty="0" smtClean="0"/>
              <a:t> </a:t>
            </a:r>
            <a:r>
              <a:rPr lang="en-GB" sz="2400" dirty="0" err="1" smtClean="0"/>
              <a:t>đó</a:t>
            </a:r>
            <a:r>
              <a:rPr lang="en-GB" sz="2400" dirty="0" smtClean="0"/>
              <a:t>.</a:t>
            </a:r>
          </a:p>
          <a:p>
            <a:pPr marL="274320" lvl="1">
              <a:spcBef>
                <a:spcPts val="600"/>
              </a:spcBef>
              <a:buSzPct val="70000"/>
              <a:buFont typeface="Wingdings"/>
              <a:buChar char=""/>
            </a:pPr>
            <a:endParaRPr lang="en-GB" sz="2400" dirty="0"/>
          </a:p>
          <a:p>
            <a:endParaRPr lang="en-US" dirty="0"/>
          </a:p>
        </p:txBody>
      </p:sp>
      <p:pic>
        <p:nvPicPr>
          <p:cNvPr id="4" name="4 İçerik Yer Tutucusu" descr="Information_security_components_JMK.png"/>
          <p:cNvPicPr>
            <a:picLocks noGrp="1" noChangeAspect="1"/>
          </p:cNvPicPr>
          <p:nvPr/>
        </p:nvPicPr>
        <p:blipFill>
          <a:blip r:embed="rId3" cstate="print"/>
          <a:stretch>
            <a:fillRect/>
          </a:stretch>
        </p:blipFill>
        <p:spPr bwMode="auto">
          <a:xfrm>
            <a:off x="4343400" y="1524000"/>
            <a:ext cx="4164320" cy="3706330"/>
          </a:xfrm>
          <a:prstGeom prst="rect">
            <a:avLst/>
          </a:prstGeom>
          <a:noFill/>
          <a:ln w="9525">
            <a:noFill/>
            <a:miter lim="800000"/>
            <a:headEnd/>
            <a:tailEnd/>
          </a:ln>
        </p:spPr>
      </p:pic>
    </p:spTree>
    <p:extLst>
      <p:ext uri="{BB962C8B-B14F-4D97-AF65-F5344CB8AC3E}">
        <p14:creationId xmlns:p14="http://schemas.microsoft.com/office/powerpoint/2010/main" val="5366531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ISMS</a:t>
            </a:r>
            <a:endParaRPr lang="en-US" dirty="0"/>
          </a:p>
        </p:txBody>
      </p:sp>
      <p:sp>
        <p:nvSpPr>
          <p:cNvPr id="3" name="Content Placeholder 2"/>
          <p:cNvSpPr>
            <a:spLocks noGrp="1"/>
          </p:cNvSpPr>
          <p:nvPr>
            <p:ph sz="quarter" idx="1"/>
          </p:nvPr>
        </p:nvSpPr>
        <p:spPr>
          <a:xfrm>
            <a:off x="914400" y="1600200"/>
            <a:ext cx="7391400" cy="1981200"/>
          </a:xfrm>
        </p:spPr>
        <p:txBody>
          <a:bodyPr>
            <a:normAutofit fontScale="85000" lnSpcReduction="20000"/>
          </a:bodyPr>
          <a:lstStyle/>
          <a:p>
            <a:pPr>
              <a:buNone/>
            </a:pPr>
            <a:r>
              <a:rPr lang="en-GB" dirty="0" err="1" smtClean="0"/>
              <a:t>Tư</a:t>
            </a:r>
            <a:r>
              <a:rPr lang="en-GB" dirty="0" smtClean="0"/>
              <a:t> </a:t>
            </a:r>
            <a:r>
              <a:rPr lang="en-GB" dirty="0" err="1" smtClean="0"/>
              <a:t>tưởng</a:t>
            </a:r>
            <a:r>
              <a:rPr lang="en-GB" dirty="0" smtClean="0"/>
              <a:t> </a:t>
            </a:r>
            <a:r>
              <a:rPr lang="en-GB" dirty="0" err="1" smtClean="0"/>
              <a:t>chính</a:t>
            </a:r>
            <a:r>
              <a:rPr lang="en-GB" dirty="0" smtClean="0"/>
              <a:t> </a:t>
            </a:r>
            <a:r>
              <a:rPr lang="en-GB" dirty="0" err="1" smtClean="0"/>
              <a:t>của</a:t>
            </a:r>
            <a:r>
              <a:rPr lang="en-GB" dirty="0" smtClean="0"/>
              <a:t> </a:t>
            </a:r>
            <a:r>
              <a:rPr lang="en-GB" dirty="0" err="1" smtClean="0"/>
              <a:t>hệ</a:t>
            </a:r>
            <a:r>
              <a:rPr lang="en-GB" dirty="0" smtClean="0"/>
              <a:t> </a:t>
            </a:r>
            <a:r>
              <a:rPr lang="en-GB" dirty="0" err="1" smtClean="0"/>
              <a:t>thống</a:t>
            </a:r>
            <a:r>
              <a:rPr lang="en-GB" dirty="0" smtClean="0"/>
              <a:t> </a:t>
            </a:r>
            <a:r>
              <a:rPr lang="en-GB" dirty="0" err="1" smtClean="0"/>
              <a:t>quản</a:t>
            </a:r>
            <a:r>
              <a:rPr lang="en-GB" dirty="0" smtClean="0"/>
              <a:t> </a:t>
            </a:r>
            <a:r>
              <a:rPr lang="en-GB" dirty="0" err="1" smtClean="0"/>
              <a:t>trị</a:t>
            </a:r>
            <a:r>
              <a:rPr lang="en-GB" dirty="0" smtClean="0"/>
              <a:t> </a:t>
            </a:r>
            <a:r>
              <a:rPr lang="en-GB" dirty="0" err="1" smtClean="0"/>
              <a:t>bảo</a:t>
            </a:r>
            <a:r>
              <a:rPr lang="en-GB" dirty="0" smtClean="0"/>
              <a:t> </a:t>
            </a:r>
            <a:r>
              <a:rPr lang="en-GB" dirty="0" err="1" smtClean="0"/>
              <a:t>mật</a:t>
            </a:r>
            <a:r>
              <a:rPr lang="en-GB" dirty="0" smtClean="0"/>
              <a:t> </a:t>
            </a:r>
            <a:r>
              <a:rPr lang="en-GB" dirty="0" err="1" smtClean="0"/>
              <a:t>thông</a:t>
            </a:r>
            <a:r>
              <a:rPr lang="en-GB" dirty="0" smtClean="0"/>
              <a:t> tin (ISMS) </a:t>
            </a:r>
            <a:r>
              <a:rPr lang="en-GB" dirty="0" err="1" smtClean="0"/>
              <a:t>là</a:t>
            </a:r>
            <a:r>
              <a:rPr lang="en-GB" dirty="0" smtClean="0"/>
              <a:t> </a:t>
            </a:r>
            <a:r>
              <a:rPr lang="en-GB" dirty="0" err="1" smtClean="0"/>
              <a:t>tổ</a:t>
            </a:r>
            <a:r>
              <a:rPr lang="en-GB" dirty="0" smtClean="0"/>
              <a:t> </a:t>
            </a:r>
            <a:r>
              <a:rPr lang="en-GB" dirty="0" err="1" smtClean="0"/>
              <a:t>chức</a:t>
            </a:r>
            <a:r>
              <a:rPr lang="en-GB" dirty="0" smtClean="0"/>
              <a:t> </a:t>
            </a:r>
            <a:r>
              <a:rPr lang="en-GB" dirty="0" err="1" smtClean="0"/>
              <a:t>doanh</a:t>
            </a:r>
            <a:r>
              <a:rPr lang="en-GB" dirty="0" smtClean="0"/>
              <a:t> </a:t>
            </a:r>
            <a:r>
              <a:rPr lang="en-GB" dirty="0" err="1" smtClean="0"/>
              <a:t>nghiệp</a:t>
            </a:r>
            <a:r>
              <a:rPr lang="en-GB" dirty="0" smtClean="0"/>
              <a:t> </a:t>
            </a:r>
            <a:r>
              <a:rPr lang="en-GB" dirty="0" err="1" smtClean="0"/>
              <a:t>đó</a:t>
            </a:r>
            <a:r>
              <a:rPr lang="en-GB" dirty="0" smtClean="0"/>
              <a:t> </a:t>
            </a:r>
            <a:r>
              <a:rPr lang="en-GB" dirty="0" err="1" smtClean="0"/>
              <a:t>phải</a:t>
            </a:r>
            <a:r>
              <a:rPr lang="en-GB" dirty="0" smtClean="0"/>
              <a:t> </a:t>
            </a:r>
            <a:r>
              <a:rPr lang="en-GB" dirty="0" err="1" smtClean="0"/>
              <a:t>duy</a:t>
            </a:r>
            <a:r>
              <a:rPr lang="en-GB" dirty="0" smtClean="0"/>
              <a:t> </a:t>
            </a:r>
            <a:r>
              <a:rPr lang="en-GB" dirty="0" err="1" smtClean="0"/>
              <a:t>trì</a:t>
            </a:r>
            <a:r>
              <a:rPr lang="en-GB" dirty="0" smtClean="0"/>
              <a:t> </a:t>
            </a:r>
            <a:r>
              <a:rPr lang="en-GB" dirty="0" err="1" smtClean="0"/>
              <a:t>và</a:t>
            </a:r>
            <a:r>
              <a:rPr lang="en-GB" dirty="0" smtClean="0"/>
              <a:t> </a:t>
            </a:r>
            <a:r>
              <a:rPr lang="en-GB" dirty="0" err="1" smtClean="0"/>
              <a:t>cải</a:t>
            </a:r>
            <a:r>
              <a:rPr lang="en-GB" dirty="0" smtClean="0"/>
              <a:t> </a:t>
            </a:r>
            <a:r>
              <a:rPr lang="en-GB" dirty="0" err="1" smtClean="0"/>
              <a:t>tiến</a:t>
            </a:r>
            <a:r>
              <a:rPr lang="en-GB" dirty="0"/>
              <a:t> </a:t>
            </a:r>
            <a:r>
              <a:rPr lang="en-GB" dirty="0" smtClean="0"/>
              <a:t>:</a:t>
            </a:r>
          </a:p>
          <a:p>
            <a:r>
              <a:rPr lang="en-GB" dirty="0" smtClean="0"/>
              <a:t>Confidentiality (</a:t>
            </a:r>
            <a:r>
              <a:rPr lang="en-GB" dirty="0" err="1" smtClean="0"/>
              <a:t>tính</a:t>
            </a:r>
            <a:r>
              <a:rPr lang="en-GB" dirty="0" smtClean="0"/>
              <a:t> </a:t>
            </a:r>
            <a:r>
              <a:rPr lang="en-GB" dirty="0" err="1" smtClean="0"/>
              <a:t>đáng</a:t>
            </a:r>
            <a:r>
              <a:rPr lang="en-GB" dirty="0" smtClean="0"/>
              <a:t> tin </a:t>
            </a:r>
            <a:r>
              <a:rPr lang="en-GB" dirty="0" err="1" smtClean="0"/>
              <a:t>cậy</a:t>
            </a:r>
            <a:r>
              <a:rPr lang="en-GB" dirty="0" smtClean="0"/>
              <a:t>)</a:t>
            </a:r>
            <a:endParaRPr lang="en-GB" dirty="0"/>
          </a:p>
          <a:p>
            <a:r>
              <a:rPr lang="en-GB" dirty="0"/>
              <a:t>Integrity </a:t>
            </a:r>
            <a:r>
              <a:rPr lang="en-GB" dirty="0" smtClean="0"/>
              <a:t>(</a:t>
            </a:r>
            <a:r>
              <a:rPr lang="en-GB" dirty="0" err="1" smtClean="0"/>
              <a:t>tính</a:t>
            </a:r>
            <a:r>
              <a:rPr lang="en-GB" dirty="0" smtClean="0"/>
              <a:t> </a:t>
            </a:r>
            <a:r>
              <a:rPr lang="en-GB" dirty="0" err="1" smtClean="0"/>
              <a:t>chính</a:t>
            </a:r>
            <a:r>
              <a:rPr lang="en-GB" dirty="0" smtClean="0"/>
              <a:t> </a:t>
            </a:r>
            <a:r>
              <a:rPr lang="en-GB" dirty="0" err="1" smtClean="0"/>
              <a:t>xác</a:t>
            </a:r>
            <a:r>
              <a:rPr lang="en-GB" dirty="0" smtClean="0"/>
              <a:t>)</a:t>
            </a:r>
            <a:endParaRPr lang="en-GB" dirty="0"/>
          </a:p>
          <a:p>
            <a:r>
              <a:rPr lang="en-GB" dirty="0"/>
              <a:t>Availability </a:t>
            </a:r>
            <a:r>
              <a:rPr lang="en-GB" dirty="0" smtClean="0"/>
              <a:t>(</a:t>
            </a:r>
            <a:r>
              <a:rPr lang="en-GB" dirty="0" err="1" smtClean="0"/>
              <a:t>tính</a:t>
            </a:r>
            <a:r>
              <a:rPr lang="en-GB" dirty="0" smtClean="0"/>
              <a:t> </a:t>
            </a:r>
            <a:r>
              <a:rPr lang="en-GB" dirty="0" err="1" smtClean="0"/>
              <a:t>sẵn</a:t>
            </a:r>
            <a:r>
              <a:rPr lang="en-GB" dirty="0" smtClean="0"/>
              <a:t> </a:t>
            </a:r>
            <a:r>
              <a:rPr lang="en-GB" dirty="0" err="1" smtClean="0"/>
              <a:t>sàng</a:t>
            </a:r>
            <a:r>
              <a:rPr lang="en-GB" dirty="0" smtClean="0"/>
              <a:t>)</a:t>
            </a:r>
            <a:endParaRPr lang="en-GB" dirty="0"/>
          </a:p>
          <a:p>
            <a:pPr algn="r">
              <a:buNone/>
            </a:pPr>
            <a:r>
              <a:rPr lang="en-GB" dirty="0" smtClean="0"/>
              <a:t>…</a:t>
            </a:r>
            <a:r>
              <a:rPr lang="en-GB" dirty="0" err="1" smtClean="0"/>
              <a:t>của</a:t>
            </a:r>
            <a:r>
              <a:rPr lang="en-GB" dirty="0" smtClean="0"/>
              <a:t> </a:t>
            </a:r>
            <a:r>
              <a:rPr lang="en-GB" dirty="0" err="1" smtClean="0"/>
              <a:t>tài</a:t>
            </a:r>
            <a:r>
              <a:rPr lang="en-GB" dirty="0" smtClean="0"/>
              <a:t> </a:t>
            </a:r>
            <a:r>
              <a:rPr lang="en-GB" dirty="0" err="1" smtClean="0"/>
              <a:t>sản</a:t>
            </a:r>
            <a:r>
              <a:rPr lang="en-GB" dirty="0" smtClean="0"/>
              <a:t> </a:t>
            </a:r>
            <a:r>
              <a:rPr lang="en-GB" dirty="0" err="1" smtClean="0"/>
              <a:t>thông</a:t>
            </a:r>
            <a:r>
              <a:rPr lang="en-GB" dirty="0" smtClean="0"/>
              <a:t> tin</a:t>
            </a:r>
            <a:endParaRPr lang="en-US" dirty="0"/>
          </a:p>
        </p:txBody>
      </p:sp>
      <p:pic>
        <p:nvPicPr>
          <p:cNvPr id="4" name="4 İçerik Yer Tutucusu" descr="security-layers.jpg"/>
          <p:cNvPicPr>
            <a:picLocks noGrp="1" noChangeAspect="1"/>
          </p:cNvPicPr>
          <p:nvPr/>
        </p:nvPicPr>
        <p:blipFill>
          <a:blip r:embed="rId2" cstate="print"/>
          <a:stretch>
            <a:fillRect/>
          </a:stretch>
        </p:blipFill>
        <p:spPr bwMode="auto">
          <a:xfrm>
            <a:off x="1143000" y="3733800"/>
            <a:ext cx="3965050" cy="2590800"/>
          </a:xfrm>
          <a:prstGeom prst="rect">
            <a:avLst/>
          </a:prstGeom>
          <a:noFill/>
          <a:ln w="9525">
            <a:noFill/>
            <a:miter lim="800000"/>
            <a:headEnd/>
            <a:tailEnd/>
          </a:ln>
        </p:spPr>
      </p:pic>
    </p:spTree>
    <p:extLst>
      <p:ext uri="{BB962C8B-B14F-4D97-AF65-F5344CB8AC3E}">
        <p14:creationId xmlns:p14="http://schemas.microsoft.com/office/powerpoint/2010/main" val="32844737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Lợi</a:t>
            </a:r>
            <a:r>
              <a:rPr lang="en-US" dirty="0" smtClean="0"/>
              <a:t> </a:t>
            </a:r>
            <a:r>
              <a:rPr lang="en-US" dirty="0" err="1" smtClean="0"/>
              <a:t>ích</a:t>
            </a:r>
            <a:r>
              <a:rPr lang="en-US" dirty="0" smtClean="0"/>
              <a:t> </a:t>
            </a:r>
            <a:r>
              <a:rPr lang="en-US" dirty="0" err="1" smtClean="0"/>
              <a:t>của</a:t>
            </a:r>
            <a:r>
              <a:rPr lang="en-US" dirty="0" smtClean="0"/>
              <a:t> ISMS</a:t>
            </a:r>
            <a:endParaRPr lang="en-US" dirty="0"/>
          </a:p>
        </p:txBody>
      </p:sp>
      <p:sp>
        <p:nvSpPr>
          <p:cNvPr id="3" name="Content Placeholder 2"/>
          <p:cNvSpPr>
            <a:spLocks noGrp="1"/>
          </p:cNvSpPr>
          <p:nvPr>
            <p:ph sz="quarter" idx="1"/>
          </p:nvPr>
        </p:nvSpPr>
        <p:spPr/>
        <p:txBody>
          <a:bodyPr>
            <a:normAutofit lnSpcReduction="10000"/>
          </a:bodyPr>
          <a:lstStyle/>
          <a:p>
            <a:pPr fontAlgn="base"/>
            <a:r>
              <a:rPr lang="en-US" b="1" dirty="0">
                <a:latin typeface="Times New Roman" pitchFamily="18" charset="0"/>
                <a:cs typeface="Times New Roman" pitchFamily="18" charset="0"/>
              </a:rPr>
              <a:t>1. </a:t>
            </a:r>
            <a:r>
              <a:rPr lang="en-US" b="1" dirty="0" err="1">
                <a:latin typeface="Times New Roman" pitchFamily="18" charset="0"/>
                <a:cs typeface="Times New Roman" pitchFamily="18" charset="0"/>
              </a:rPr>
              <a:t>Thông</a:t>
            </a:r>
            <a:r>
              <a:rPr lang="en-US" b="1" dirty="0">
                <a:latin typeface="Times New Roman" pitchFamily="18" charset="0"/>
                <a:cs typeface="Times New Roman" pitchFamily="18" charset="0"/>
              </a:rPr>
              <a:t> tin </a:t>
            </a:r>
            <a:r>
              <a:rPr lang="en-US" b="1" dirty="0" err="1">
                <a:latin typeface="Times New Roman" pitchFamily="18" charset="0"/>
                <a:cs typeface="Times New Roman" pitchFamily="18" charset="0"/>
              </a:rPr>
              <a:t>đúng</a:t>
            </a:r>
            <a:r>
              <a:rPr lang="en-US" b="1"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a:p>
            <a:pPr fontAlgn="base"/>
            <a:r>
              <a:rPr lang="en-US" b="1" dirty="0">
                <a:latin typeface="Times New Roman" pitchFamily="18" charset="0"/>
                <a:cs typeface="Times New Roman" pitchFamily="18" charset="0"/>
              </a:rPr>
              <a:t>2. </a:t>
            </a:r>
            <a:r>
              <a:rPr lang="en-US" b="1" dirty="0" err="1">
                <a:latin typeface="Times New Roman" pitchFamily="18" charset="0"/>
                <a:cs typeface="Times New Roman" pitchFamily="18" charset="0"/>
              </a:rPr>
              <a:t>Thúc</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đẩy</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quan</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hệ</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đối</a:t>
            </a:r>
            <a:r>
              <a:rPr lang="en-US" b="1" dirty="0">
                <a:latin typeface="Times New Roman" pitchFamily="18" charset="0"/>
                <a:cs typeface="Times New Roman" pitchFamily="18" charset="0"/>
              </a:rPr>
              <a:t> </a:t>
            </a:r>
            <a:r>
              <a:rPr lang="en-US" b="1" dirty="0" err="1" smtClean="0">
                <a:latin typeface="Times New Roman" pitchFamily="18" charset="0"/>
                <a:cs typeface="Times New Roman" pitchFamily="18" charset="0"/>
              </a:rPr>
              <a:t>tác</a:t>
            </a:r>
            <a:endParaRPr lang="en-US" b="1" dirty="0" smtClean="0">
              <a:latin typeface="Times New Roman" pitchFamily="18" charset="0"/>
              <a:cs typeface="Times New Roman" pitchFamily="18" charset="0"/>
            </a:endParaRPr>
          </a:p>
          <a:p>
            <a:pPr fontAlgn="base"/>
            <a:r>
              <a:rPr lang="en-US" b="1" dirty="0" smtClean="0">
                <a:latin typeface="Times New Roman" pitchFamily="18" charset="0"/>
                <a:cs typeface="Times New Roman" pitchFamily="18" charset="0"/>
              </a:rPr>
              <a:t>3</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Cắt</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giảm</a:t>
            </a:r>
            <a:r>
              <a:rPr lang="en-US" b="1" dirty="0">
                <a:latin typeface="Times New Roman" pitchFamily="18" charset="0"/>
                <a:cs typeface="Times New Roman" pitchFamily="18" charset="0"/>
              </a:rPr>
              <a:t> chi </a:t>
            </a:r>
            <a:r>
              <a:rPr lang="en-US" b="1" dirty="0" err="1">
                <a:latin typeface="Times New Roman" pitchFamily="18" charset="0"/>
                <a:cs typeface="Times New Roman" pitchFamily="18" charset="0"/>
              </a:rPr>
              <a:t>phí</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trong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chuỗi</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cung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ứng</a:t>
            </a:r>
            <a:r>
              <a:rPr lang="en-US" b="1" dirty="0">
                <a:latin typeface="Times New Roman" pitchFamily="18" charset="0"/>
                <a:cs typeface="Times New Roman" pitchFamily="18" charset="0"/>
              </a:rPr>
              <a:t>:</a:t>
            </a:r>
            <a:r>
              <a:rPr lang="en-US" dirty="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fontAlgn="base"/>
            <a:r>
              <a:rPr lang="en-US" b="1" dirty="0" smtClean="0">
                <a:latin typeface="Times New Roman" pitchFamily="18" charset="0"/>
                <a:cs typeface="Times New Roman" pitchFamily="18" charset="0"/>
              </a:rPr>
              <a:t>4</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Không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đơn</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thuần</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về</a:t>
            </a:r>
            <a:r>
              <a:rPr lang="en-US" b="1" dirty="0">
                <a:latin typeface="Times New Roman" pitchFamily="18" charset="0"/>
                <a:cs typeface="Times New Roman" pitchFamily="18" charset="0"/>
              </a:rPr>
              <a:t> an </a:t>
            </a:r>
            <a:r>
              <a:rPr lang="en-US" b="1" dirty="0" err="1">
                <a:latin typeface="Times New Roman" pitchFamily="18" charset="0"/>
                <a:cs typeface="Times New Roman" pitchFamily="18" charset="0"/>
              </a:rPr>
              <a:t>ninh</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thông</a:t>
            </a:r>
            <a:r>
              <a:rPr lang="en-US" b="1" dirty="0">
                <a:latin typeface="Times New Roman" pitchFamily="18" charset="0"/>
                <a:cs typeface="Times New Roman" pitchFamily="18" charset="0"/>
              </a:rPr>
              <a:t> tin:</a:t>
            </a:r>
            <a:r>
              <a:rPr lang="en-US" dirty="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fontAlgn="base"/>
            <a:r>
              <a:rPr lang="en-US" b="1" dirty="0" smtClean="0">
                <a:latin typeface="Times New Roman" pitchFamily="18" charset="0"/>
                <a:cs typeface="Times New Roman" pitchFamily="18" charset="0"/>
              </a:rPr>
              <a:t>5</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Hoạt</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động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trên</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quy</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trình</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và</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hệ</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thống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nhất</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quán</a:t>
            </a:r>
            <a:r>
              <a:rPr lang="en-US" b="1" dirty="0">
                <a:latin typeface="Times New Roman" pitchFamily="18" charset="0"/>
                <a:cs typeface="Times New Roman" pitchFamily="18" charset="0"/>
              </a:rPr>
              <a:t>:</a:t>
            </a:r>
            <a:r>
              <a:rPr lang="en-US" dirty="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fontAlgn="base"/>
            <a:r>
              <a:rPr lang="en-US" b="1" dirty="0" smtClean="0">
                <a:latin typeface="Times New Roman" pitchFamily="18" charset="0"/>
                <a:cs typeface="Times New Roman" pitchFamily="18" charset="0"/>
              </a:rPr>
              <a:t>6</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Không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chỉ</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riêng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bộ</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phận</a:t>
            </a:r>
            <a:r>
              <a:rPr lang="en-US" b="1" dirty="0">
                <a:latin typeface="Times New Roman" pitchFamily="18" charset="0"/>
                <a:cs typeface="Times New Roman" pitchFamily="18" charset="0"/>
              </a:rPr>
              <a:t> CNTT:</a:t>
            </a:r>
            <a:r>
              <a:rPr lang="en-US" dirty="0">
                <a:latin typeface="Times New Roman" pitchFamily="18" charset="0"/>
                <a:cs typeface="Times New Roman" pitchFamily="18" charset="0"/>
              </a:rPr>
              <a:t> </a:t>
            </a:r>
          </a:p>
          <a:p>
            <a:pPr fontAlgn="base"/>
            <a:r>
              <a:rPr lang="en-US" b="1" dirty="0">
                <a:latin typeface="Times New Roman" pitchFamily="18" charset="0"/>
                <a:cs typeface="Times New Roman" pitchFamily="18" charset="0"/>
              </a:rPr>
              <a:t>7. </a:t>
            </a:r>
            <a:r>
              <a:rPr lang="en-US" b="1" dirty="0" err="1">
                <a:latin typeface="Times New Roman" pitchFamily="18" charset="0"/>
                <a:cs typeface="Times New Roman" pitchFamily="18" charset="0"/>
              </a:rPr>
              <a:t>Được</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đánh</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giá</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bởi</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Tổ</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chức</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chứng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nhận</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được</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công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nhận</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Quốc</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tế</a:t>
            </a:r>
            <a:r>
              <a:rPr lang="en-US" dirty="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fontAlgn="base"/>
            <a:r>
              <a:rPr lang="en-US" b="1" dirty="0" smtClean="0">
                <a:latin typeface="Times New Roman" pitchFamily="18" charset="0"/>
                <a:cs typeface="Times New Roman" pitchFamily="18" charset="0"/>
              </a:rPr>
              <a:t>8</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Tăng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khả</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năng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trúng</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thầu</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và</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cơ</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hội</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ký</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kết</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hợp</a:t>
            </a:r>
            <a:r>
              <a:rPr lang="en-US" b="1" dirty="0">
                <a:latin typeface="Times New Roman" pitchFamily="18" charset="0"/>
                <a:cs typeface="Times New Roman" pitchFamily="18" charset="0"/>
              </a:rPr>
              <a:t> </a:t>
            </a:r>
            <a:r>
              <a:rPr lang="en-US" b="1" dirty="0" err="1" smtClean="0">
                <a:latin typeface="Times New Roman" pitchFamily="18" charset="0"/>
                <a:cs typeface="Times New Roman" pitchFamily="18" charset="0"/>
              </a:rPr>
              <a:t>đồng</a:t>
            </a:r>
            <a:r>
              <a:rPr lang="en-US"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a:p>
            <a:pPr fontAlgn="base"/>
            <a:r>
              <a:rPr lang="en-US" b="1" dirty="0">
                <a:latin typeface="Times New Roman" pitchFamily="18" charset="0"/>
                <a:cs typeface="Times New Roman" pitchFamily="18" charset="0"/>
              </a:rPr>
              <a:t>9. </a:t>
            </a:r>
            <a:r>
              <a:rPr lang="en-US" b="1" dirty="0" err="1">
                <a:latin typeface="Times New Roman" pitchFamily="18" charset="0"/>
                <a:cs typeface="Times New Roman" pitchFamily="18" charset="0"/>
              </a:rPr>
              <a:t>Cải</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thiện</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lợi</a:t>
            </a:r>
            <a:r>
              <a:rPr lang="en-US" b="1" dirty="0">
                <a:latin typeface="Times New Roman" pitchFamily="18" charset="0"/>
                <a:cs typeface="Times New Roman" pitchFamily="18" charset="0"/>
              </a:rPr>
              <a:t> </a:t>
            </a:r>
            <a:r>
              <a:rPr lang="en-US" b="1" dirty="0" err="1" smtClean="0">
                <a:latin typeface="Times New Roman" pitchFamily="18" charset="0"/>
                <a:cs typeface="Times New Roman" pitchFamily="18" charset="0"/>
              </a:rPr>
              <a:t>nhuận</a:t>
            </a:r>
            <a:endParaRPr lang="en-US" dirty="0">
              <a:latin typeface="Times New Roman" pitchFamily="18" charset="0"/>
              <a:cs typeface="Times New Roman" pitchFamily="18" charset="0"/>
            </a:endParaRPr>
          </a:p>
          <a:p>
            <a:pPr fontAlgn="base"/>
            <a:r>
              <a:rPr lang="en-US" b="1" dirty="0">
                <a:latin typeface="Times New Roman" pitchFamily="18" charset="0"/>
                <a:cs typeface="Times New Roman" pitchFamily="18" charset="0"/>
              </a:rPr>
              <a:t>10. </a:t>
            </a:r>
            <a:r>
              <a:rPr lang="en-US" b="1" dirty="0" err="1">
                <a:latin typeface="Times New Roman" pitchFamily="18" charset="0"/>
                <a:cs typeface="Times New Roman" pitchFamily="18" charset="0"/>
              </a:rPr>
              <a:t>Liên</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tục</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cải</a:t>
            </a:r>
            <a:r>
              <a:rPr lang="en-US" b="1" dirty="0">
                <a:latin typeface="Times New Roman" pitchFamily="18" charset="0"/>
                <a:cs typeface="Times New Roman" pitchFamily="18" charset="0"/>
              </a:rPr>
              <a:t> </a:t>
            </a:r>
            <a:r>
              <a:rPr lang="en-US" b="1" dirty="0" err="1" smtClean="0">
                <a:latin typeface="Times New Roman" pitchFamily="18" charset="0"/>
                <a:cs typeface="Times New Roman" pitchFamily="18" charset="0"/>
              </a:rPr>
              <a:t>tiến</a:t>
            </a:r>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13912353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759</TotalTime>
  <Words>2439</Words>
  <Application>Microsoft Office PowerPoint</Application>
  <PresentationFormat>On-screen Show (4:3)</PresentationFormat>
  <Paragraphs>324</Paragraphs>
  <Slides>32</Slides>
  <Notes>20</Notes>
  <HiddenSlides>0</HiddenSlides>
  <MMClips>1</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Oriel</vt:lpstr>
      <vt:lpstr>ISMS – KHÁI NIỆM VÀ QUY TRÌNH</vt:lpstr>
      <vt:lpstr>Nội dung trình bày</vt:lpstr>
      <vt:lpstr>Khái niệm ISMS</vt:lpstr>
      <vt:lpstr>Rủi ro thông tin</vt:lpstr>
      <vt:lpstr>Rủi ro thông tin</vt:lpstr>
      <vt:lpstr>Rủi ro thông tin</vt:lpstr>
      <vt:lpstr>ISMS </vt:lpstr>
      <vt:lpstr>ISMS</vt:lpstr>
      <vt:lpstr>Lợi ích của ISMS</vt:lpstr>
      <vt:lpstr>Lợi ích của ISMS</vt:lpstr>
      <vt:lpstr>Quy trình đánh giá ISMS</vt:lpstr>
      <vt:lpstr>Quy trình đánh giá ISMS</vt:lpstr>
      <vt:lpstr>Quy trình đánh giá ISMS</vt:lpstr>
      <vt:lpstr>Quy trình đánh giá ISMS</vt:lpstr>
      <vt:lpstr>Quy trình đánh giá ISMS</vt:lpstr>
      <vt:lpstr>Quy trình đánh giá ISMS</vt:lpstr>
      <vt:lpstr>Các tiêu chuẩn của ISMS</vt:lpstr>
      <vt:lpstr>Các tiêu chuẩn ISMS</vt:lpstr>
      <vt:lpstr>Tiểu chuẩn ISMS – ISO 27001 </vt:lpstr>
      <vt:lpstr>Tiêu chuẩn ISMS</vt:lpstr>
      <vt:lpstr>Tiêu chuẩn ISMS</vt:lpstr>
      <vt:lpstr>Mô hình PDCA</vt:lpstr>
      <vt:lpstr>Mô hình PDCA</vt:lpstr>
      <vt:lpstr>Tiêu chuẩn ISO2007-2013</vt:lpstr>
      <vt:lpstr>Tiêu chuẩn ISO 27000-2013</vt:lpstr>
      <vt:lpstr>Tiêu chuẩn ISO 27000-2013</vt:lpstr>
      <vt:lpstr>Một vài câu hỏi ISMS</vt:lpstr>
      <vt:lpstr>Một vài câu hỏi ISMS</vt:lpstr>
      <vt:lpstr>Một vài câu hỏi ISMS</vt:lpstr>
      <vt:lpstr>Câu hỏi ISMS</vt:lpstr>
      <vt:lpstr>Kết luận</vt:lpstr>
      <vt:lpstr>Câu hỏi</vt:lpstr>
    </vt:vector>
  </TitlesOfParts>
  <Company>home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ISMS – KHÁI NIỆM VÀ QUY TRÌNH</dc:title>
  <dc:creator>ismail - [2010]</dc:creator>
  <cp:lastModifiedBy>ismail - [2010]</cp:lastModifiedBy>
  <cp:revision>32</cp:revision>
  <dcterms:created xsi:type="dcterms:W3CDTF">2014-08-22T03:03:46Z</dcterms:created>
  <dcterms:modified xsi:type="dcterms:W3CDTF">2014-08-27T13:22:43Z</dcterms:modified>
</cp:coreProperties>
</file>

<file path=docProps/thumbnail.jpeg>
</file>